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notesSlides/notesSlide3.xml" ContentType="application/vnd.openxmlformats-officedocument.presentationml.notesSlide+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9"/>
  </p:notesMasterIdLst>
  <p:sldIdLst>
    <p:sldId id="303" r:id="rId2"/>
    <p:sldId id="305" r:id="rId3"/>
    <p:sldId id="306" r:id="rId4"/>
    <p:sldId id="302" r:id="rId5"/>
    <p:sldId id="320" r:id="rId6"/>
    <p:sldId id="288" r:id="rId7"/>
    <p:sldId id="289" r:id="rId8"/>
    <p:sldId id="290" r:id="rId9"/>
    <p:sldId id="291" r:id="rId10"/>
    <p:sldId id="292" r:id="rId11"/>
    <p:sldId id="327" r:id="rId12"/>
    <p:sldId id="328" r:id="rId13"/>
    <p:sldId id="330" r:id="rId14"/>
    <p:sldId id="334" r:id="rId15"/>
    <p:sldId id="336" r:id="rId16"/>
    <p:sldId id="337" r:id="rId17"/>
    <p:sldId id="344" r:id="rId18"/>
    <p:sldId id="339" r:id="rId19"/>
    <p:sldId id="340" r:id="rId20"/>
    <p:sldId id="341" r:id="rId21"/>
    <p:sldId id="342" r:id="rId22"/>
    <p:sldId id="343" r:id="rId23"/>
    <p:sldId id="321" r:id="rId24"/>
    <p:sldId id="263" r:id="rId25"/>
    <p:sldId id="268" r:id="rId26"/>
    <p:sldId id="269" r:id="rId27"/>
    <p:sldId id="272" r:id="rId28"/>
    <p:sldId id="280" r:id="rId29"/>
    <p:sldId id="273" r:id="rId30"/>
    <p:sldId id="275" r:id="rId31"/>
    <p:sldId id="276" r:id="rId32"/>
    <p:sldId id="279" r:id="rId33"/>
    <p:sldId id="283" r:id="rId34"/>
    <p:sldId id="312" r:id="rId35"/>
    <p:sldId id="313" r:id="rId36"/>
    <p:sldId id="325" r:id="rId37"/>
    <p:sldId id="323" r:id="rId38"/>
    <p:sldId id="326" r:id="rId39"/>
    <p:sldId id="331" r:id="rId40"/>
    <p:sldId id="298" r:id="rId41"/>
    <p:sldId id="332" r:id="rId42"/>
    <p:sldId id="300" r:id="rId43"/>
    <p:sldId id="348" r:id="rId44"/>
    <p:sldId id="345" r:id="rId45"/>
    <p:sldId id="346" r:id="rId46"/>
    <p:sldId id="347" r:id="rId47"/>
    <p:sldId id="333" r:id="rId48"/>
  </p:sldIdLst>
  <p:sldSz cx="9144000" cy="5143500" type="screen16x9"/>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题目分析" id="{B48151C1-5C92-4786-B630-05CBF50B6319}">
          <p14:sldIdLst>
            <p14:sldId id="303"/>
            <p14:sldId id="305"/>
            <p14:sldId id="306"/>
            <p14:sldId id="302"/>
            <p14:sldId id="320"/>
          </p14:sldIdLst>
        </p14:section>
        <p14:section name="谷歌&amp;图片&amp;Map" id="{E4168F7A-8950-4736-A09A-618D38DF4801}">
          <p14:sldIdLst>
            <p14:sldId id="288"/>
            <p14:sldId id="289"/>
            <p14:sldId id="290"/>
            <p14:sldId id="291"/>
            <p14:sldId id="292"/>
            <p14:sldId id="327"/>
            <p14:sldId id="328"/>
            <p14:sldId id="330"/>
          </p14:sldIdLst>
        </p14:section>
        <p14:section name="谷歌学术&amp;谷歌专利" id="{29EE75F8-35F9-48F9-8861-4BE1D68261B8}">
          <p14:sldIdLst>
            <p14:sldId id="334"/>
            <p14:sldId id="336"/>
            <p14:sldId id="337"/>
            <p14:sldId id="344"/>
            <p14:sldId id="339"/>
            <p14:sldId id="340"/>
            <p14:sldId id="341"/>
            <p14:sldId id="342"/>
            <p14:sldId id="343"/>
          </p14:sldIdLst>
        </p14:section>
        <p14:section name="谷歌优化" id="{4E4EFB80-453B-4D41-97A8-E79FE97BB02A}">
          <p14:sldIdLst>
            <p14:sldId id="321"/>
            <p14:sldId id="263"/>
            <p14:sldId id="268"/>
            <p14:sldId id="269"/>
            <p14:sldId id="272"/>
            <p14:sldId id="280"/>
            <p14:sldId id="273"/>
            <p14:sldId id="275"/>
            <p14:sldId id="276"/>
            <p14:sldId id="279"/>
            <p14:sldId id="283"/>
            <p14:sldId id="312"/>
            <p14:sldId id="313"/>
            <p14:sldId id="325"/>
            <p14:sldId id="323"/>
          </p14:sldIdLst>
        </p14:section>
        <p14:section name="谷歌其他" id="{3FC78EA9-F2D2-4BE6-B9BF-FC5B28208780}">
          <p14:sldIdLst>
            <p14:sldId id="326"/>
            <p14:sldId id="331"/>
            <p14:sldId id="298"/>
            <p14:sldId id="332"/>
            <p14:sldId id="300"/>
            <p14:sldId id="348"/>
            <p14:sldId id="345"/>
            <p14:sldId id="346"/>
            <p14:sldId id="347"/>
            <p14:sldId id="333"/>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70315" autoAdjust="0"/>
  </p:normalViewPr>
  <p:slideViewPr>
    <p:cSldViewPr>
      <p:cViewPr varScale="1">
        <p:scale>
          <a:sx n="37" d="100"/>
          <a:sy n="37" d="100"/>
        </p:scale>
        <p:origin x="-1410" y="-84"/>
      </p:cViewPr>
      <p:guideLst>
        <p:guide orient="horz" pos="1620"/>
        <p:guide pos="2880"/>
      </p:guideLst>
    </p:cSldViewPr>
  </p:slideViewPr>
  <p:outlineViewPr>
    <p:cViewPr>
      <p:scale>
        <a:sx n="100" d="100"/>
        <a:sy n="100" d="100"/>
      </p:scale>
      <p:origin x="0" y="0"/>
    </p:cViewPr>
  </p:outlineViewPr>
  <p:notesTextViewPr>
    <p:cViewPr>
      <p:scale>
        <a:sx n="100" d="100"/>
        <a:sy n="100" d="100"/>
      </p:scale>
      <p:origin x="0" y="0"/>
    </p:cViewPr>
  </p:notesTextViewPr>
  <p:sorterViewPr>
    <p:cViewPr>
      <p:scale>
        <a:sx n="33" d="100"/>
        <a:sy n="33"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11FF926-6574-4813-AEF2-99632E5DBCB6}" type="doc">
      <dgm:prSet loTypeId="urn:microsoft.com/office/officeart/2005/8/layout/process3" loCatId="process" qsTypeId="urn:microsoft.com/office/officeart/2005/8/quickstyle/simple5" qsCatId="simple" csTypeId="urn:microsoft.com/office/officeart/2005/8/colors/accent0_3" csCatId="mainScheme" phldr="1"/>
      <dgm:spPr/>
      <dgm:t>
        <a:bodyPr/>
        <a:lstStyle/>
        <a:p>
          <a:endParaRPr lang="zh-CN" altLang="en-US"/>
        </a:p>
      </dgm:t>
    </dgm:pt>
    <dgm:pt modelId="{4661D419-6C0F-46CD-856B-B96D10E8CC8A}">
      <dgm:prSet phldrT="[文本]"/>
      <dgm:spPr/>
      <dgm:t>
        <a:bodyPr/>
        <a:lstStyle/>
        <a:p>
          <a:r>
            <a:rPr lang="en-US" altLang="zh-CN" dirty="0" smtClean="0"/>
            <a:t>9.18</a:t>
          </a:r>
          <a:endParaRPr lang="zh-CN" altLang="en-US" dirty="0"/>
        </a:p>
      </dgm:t>
    </dgm:pt>
    <dgm:pt modelId="{6E9F1C48-01A8-4518-81F8-8556AF56D122}" type="parTrans" cxnId="{F1E5C1E6-DAD1-435A-AA48-60BC98CD182C}">
      <dgm:prSet/>
      <dgm:spPr/>
      <dgm:t>
        <a:bodyPr/>
        <a:lstStyle/>
        <a:p>
          <a:endParaRPr lang="zh-CN" altLang="en-US"/>
        </a:p>
      </dgm:t>
    </dgm:pt>
    <dgm:pt modelId="{E081E6CF-D4D8-4EAA-B954-BD05D69ECA44}" type="sibTrans" cxnId="{F1E5C1E6-DAD1-435A-AA48-60BC98CD182C}">
      <dgm:prSet/>
      <dgm:spPr/>
      <dgm:t>
        <a:bodyPr/>
        <a:lstStyle/>
        <a:p>
          <a:endParaRPr lang="zh-CN" altLang="en-US"/>
        </a:p>
      </dgm:t>
    </dgm:pt>
    <dgm:pt modelId="{E69A6B85-461F-4E7A-9A06-332108DF1871}">
      <dgm:prSet phldrT="[文本]" custT="1"/>
      <dgm:spPr/>
      <dgm:t>
        <a:bodyPr/>
        <a:lstStyle/>
        <a:p>
          <a:r>
            <a:rPr lang="zh-CN" altLang="en-US" sz="1800" dirty="0" smtClean="0"/>
            <a:t>第一次线下讨论，确定要研究哪些工具和具体分工</a:t>
          </a:r>
          <a:endParaRPr lang="zh-CN" altLang="en-US" sz="1800" dirty="0"/>
        </a:p>
      </dgm:t>
    </dgm:pt>
    <dgm:pt modelId="{BF665D21-7E70-4871-B85A-A1B899C18C0C}" type="parTrans" cxnId="{7232E583-C6DF-4377-8C02-34EFED6E76B3}">
      <dgm:prSet/>
      <dgm:spPr/>
      <dgm:t>
        <a:bodyPr/>
        <a:lstStyle/>
        <a:p>
          <a:endParaRPr lang="zh-CN" altLang="en-US"/>
        </a:p>
      </dgm:t>
    </dgm:pt>
    <dgm:pt modelId="{04EAA12C-690C-46D8-88B8-E796CB1BAED6}" type="sibTrans" cxnId="{7232E583-C6DF-4377-8C02-34EFED6E76B3}">
      <dgm:prSet/>
      <dgm:spPr/>
      <dgm:t>
        <a:bodyPr/>
        <a:lstStyle/>
        <a:p>
          <a:endParaRPr lang="zh-CN" altLang="en-US"/>
        </a:p>
      </dgm:t>
    </dgm:pt>
    <dgm:pt modelId="{7CBE0185-DBDD-4345-AFB0-742E1ED6256E}">
      <dgm:prSet phldrT="[文本]"/>
      <dgm:spPr/>
      <dgm:t>
        <a:bodyPr/>
        <a:lstStyle/>
        <a:p>
          <a:r>
            <a:rPr lang="en-US" altLang="zh-CN" dirty="0" smtClean="0"/>
            <a:t>9.20</a:t>
          </a:r>
          <a:endParaRPr lang="zh-CN" altLang="en-US" dirty="0"/>
        </a:p>
      </dgm:t>
    </dgm:pt>
    <dgm:pt modelId="{CCD1B865-6C23-4A72-9405-B02C5A3EEC15}" type="parTrans" cxnId="{DCF9A133-A0E5-434E-AA39-0A942F4BD225}">
      <dgm:prSet/>
      <dgm:spPr/>
      <dgm:t>
        <a:bodyPr/>
        <a:lstStyle/>
        <a:p>
          <a:endParaRPr lang="zh-CN" altLang="en-US"/>
        </a:p>
      </dgm:t>
    </dgm:pt>
    <dgm:pt modelId="{AF7D81D7-D362-4B01-923C-F618D85AE441}" type="sibTrans" cxnId="{DCF9A133-A0E5-434E-AA39-0A942F4BD225}">
      <dgm:prSet/>
      <dgm:spPr/>
      <dgm:t>
        <a:bodyPr/>
        <a:lstStyle/>
        <a:p>
          <a:endParaRPr lang="zh-CN" altLang="en-US"/>
        </a:p>
      </dgm:t>
    </dgm:pt>
    <dgm:pt modelId="{59B49887-B6BD-485F-922D-6989ED39A5BA}">
      <dgm:prSet phldrT="[文本]" custT="1"/>
      <dgm:spPr/>
      <dgm:t>
        <a:bodyPr/>
        <a:lstStyle/>
        <a:p>
          <a:r>
            <a:rPr lang="zh-CN" altLang="en-US" sz="1800" dirty="0" smtClean="0"/>
            <a:t>第二次线下讨论，各成员讲解自己部分，共同讨论</a:t>
          </a:r>
          <a:endParaRPr lang="zh-CN" altLang="en-US" sz="1800" dirty="0"/>
        </a:p>
      </dgm:t>
    </dgm:pt>
    <dgm:pt modelId="{17B7B384-C3A3-402A-A8C8-97B5DC4DF7FD}" type="parTrans" cxnId="{CAB6D83E-2F79-4217-BAE5-EF889DEA447C}">
      <dgm:prSet/>
      <dgm:spPr/>
      <dgm:t>
        <a:bodyPr/>
        <a:lstStyle/>
        <a:p>
          <a:endParaRPr lang="zh-CN" altLang="en-US"/>
        </a:p>
      </dgm:t>
    </dgm:pt>
    <dgm:pt modelId="{5F3CCED1-5C22-427A-9D9B-26575245ABB6}" type="sibTrans" cxnId="{CAB6D83E-2F79-4217-BAE5-EF889DEA447C}">
      <dgm:prSet/>
      <dgm:spPr/>
      <dgm:t>
        <a:bodyPr/>
        <a:lstStyle/>
        <a:p>
          <a:endParaRPr lang="zh-CN" altLang="en-US"/>
        </a:p>
      </dgm:t>
    </dgm:pt>
    <dgm:pt modelId="{A3827059-31C3-4C12-9479-4F8B9F975744}">
      <dgm:prSet phldrT="[文本]"/>
      <dgm:spPr/>
      <dgm:t>
        <a:bodyPr/>
        <a:lstStyle/>
        <a:p>
          <a:r>
            <a:rPr lang="en-US" altLang="zh-CN" dirty="0" smtClean="0"/>
            <a:t>9.22</a:t>
          </a:r>
          <a:endParaRPr lang="zh-CN" altLang="en-US" dirty="0"/>
        </a:p>
      </dgm:t>
    </dgm:pt>
    <dgm:pt modelId="{7D874CF9-A3E5-4C9E-B704-1715E501C66C}" type="parTrans" cxnId="{520EE334-F81E-4FB9-8F3F-D8A929BDAA1E}">
      <dgm:prSet/>
      <dgm:spPr/>
      <dgm:t>
        <a:bodyPr/>
        <a:lstStyle/>
        <a:p>
          <a:endParaRPr lang="zh-CN" altLang="en-US"/>
        </a:p>
      </dgm:t>
    </dgm:pt>
    <dgm:pt modelId="{DACBE00C-CABE-4EF9-BA13-768DCED863EA}" type="sibTrans" cxnId="{520EE334-F81E-4FB9-8F3F-D8A929BDAA1E}">
      <dgm:prSet/>
      <dgm:spPr/>
      <dgm:t>
        <a:bodyPr/>
        <a:lstStyle/>
        <a:p>
          <a:endParaRPr lang="zh-CN" altLang="en-US"/>
        </a:p>
      </dgm:t>
    </dgm:pt>
    <dgm:pt modelId="{1F60EA9B-5EF4-4E6D-9668-7C0D4651DB54}">
      <dgm:prSet phldrT="[文本]" custT="1"/>
      <dgm:spPr/>
      <dgm:t>
        <a:bodyPr/>
        <a:lstStyle/>
        <a:p>
          <a:r>
            <a:rPr lang="zh-CN" altLang="en-US" sz="1800" dirty="0" smtClean="0"/>
            <a:t>保持线上交流，定稿</a:t>
          </a:r>
          <a:endParaRPr lang="zh-CN" altLang="en-US" sz="1800" dirty="0"/>
        </a:p>
      </dgm:t>
    </dgm:pt>
    <dgm:pt modelId="{C683153F-9FF0-4424-8C33-BA78D9988E37}" type="parTrans" cxnId="{C0E469C4-28AF-4084-B774-525294604662}">
      <dgm:prSet/>
      <dgm:spPr/>
      <dgm:t>
        <a:bodyPr/>
        <a:lstStyle/>
        <a:p>
          <a:endParaRPr lang="zh-CN" altLang="en-US"/>
        </a:p>
      </dgm:t>
    </dgm:pt>
    <dgm:pt modelId="{726C93D8-16B4-4CA7-97BD-64D278AE3E01}" type="sibTrans" cxnId="{C0E469C4-28AF-4084-B774-525294604662}">
      <dgm:prSet/>
      <dgm:spPr/>
      <dgm:t>
        <a:bodyPr/>
        <a:lstStyle/>
        <a:p>
          <a:endParaRPr lang="zh-CN" altLang="en-US"/>
        </a:p>
      </dgm:t>
    </dgm:pt>
    <dgm:pt modelId="{BAF399E7-DD59-4F0B-ADFD-3E666DD0DA7D}" type="pres">
      <dgm:prSet presAssocID="{611FF926-6574-4813-AEF2-99632E5DBCB6}" presName="linearFlow" presStyleCnt="0">
        <dgm:presLayoutVars>
          <dgm:dir/>
          <dgm:animLvl val="lvl"/>
          <dgm:resizeHandles val="exact"/>
        </dgm:presLayoutVars>
      </dgm:prSet>
      <dgm:spPr/>
      <dgm:t>
        <a:bodyPr/>
        <a:lstStyle/>
        <a:p>
          <a:endParaRPr lang="zh-CN" altLang="en-US"/>
        </a:p>
      </dgm:t>
    </dgm:pt>
    <dgm:pt modelId="{84AE9B1B-10CB-4203-A8AF-816C84812C74}" type="pres">
      <dgm:prSet presAssocID="{4661D419-6C0F-46CD-856B-B96D10E8CC8A}" presName="composite" presStyleCnt="0"/>
      <dgm:spPr/>
    </dgm:pt>
    <dgm:pt modelId="{36642DD7-6FA1-4FF7-ABA2-D396E629AB6F}" type="pres">
      <dgm:prSet presAssocID="{4661D419-6C0F-46CD-856B-B96D10E8CC8A}" presName="parTx" presStyleLbl="node1" presStyleIdx="0" presStyleCnt="3">
        <dgm:presLayoutVars>
          <dgm:chMax val="0"/>
          <dgm:chPref val="0"/>
          <dgm:bulletEnabled val="1"/>
        </dgm:presLayoutVars>
      </dgm:prSet>
      <dgm:spPr/>
      <dgm:t>
        <a:bodyPr/>
        <a:lstStyle/>
        <a:p>
          <a:endParaRPr lang="zh-CN" altLang="en-US"/>
        </a:p>
      </dgm:t>
    </dgm:pt>
    <dgm:pt modelId="{60843126-A3BF-4AD2-B1A8-D20A3A304EB5}" type="pres">
      <dgm:prSet presAssocID="{4661D419-6C0F-46CD-856B-B96D10E8CC8A}" presName="parSh" presStyleLbl="node1" presStyleIdx="0" presStyleCnt="3"/>
      <dgm:spPr/>
      <dgm:t>
        <a:bodyPr/>
        <a:lstStyle/>
        <a:p>
          <a:endParaRPr lang="zh-CN" altLang="en-US"/>
        </a:p>
      </dgm:t>
    </dgm:pt>
    <dgm:pt modelId="{A015DBFB-C009-4DB1-BEF9-14A1DD5A5070}" type="pres">
      <dgm:prSet presAssocID="{4661D419-6C0F-46CD-856B-B96D10E8CC8A}" presName="desTx" presStyleLbl="fgAcc1" presStyleIdx="0" presStyleCnt="3">
        <dgm:presLayoutVars>
          <dgm:bulletEnabled val="1"/>
        </dgm:presLayoutVars>
      </dgm:prSet>
      <dgm:spPr/>
      <dgm:t>
        <a:bodyPr/>
        <a:lstStyle/>
        <a:p>
          <a:endParaRPr lang="zh-CN" altLang="en-US"/>
        </a:p>
      </dgm:t>
    </dgm:pt>
    <dgm:pt modelId="{0BE1086E-98A5-426B-8079-BE202F70ED0D}" type="pres">
      <dgm:prSet presAssocID="{E081E6CF-D4D8-4EAA-B954-BD05D69ECA44}" presName="sibTrans" presStyleLbl="sibTrans2D1" presStyleIdx="0" presStyleCnt="2"/>
      <dgm:spPr/>
      <dgm:t>
        <a:bodyPr/>
        <a:lstStyle/>
        <a:p>
          <a:endParaRPr lang="zh-CN" altLang="en-US"/>
        </a:p>
      </dgm:t>
    </dgm:pt>
    <dgm:pt modelId="{577625F6-F35C-4F32-B747-BF63C9CB7206}" type="pres">
      <dgm:prSet presAssocID="{E081E6CF-D4D8-4EAA-B954-BD05D69ECA44}" presName="connTx" presStyleLbl="sibTrans2D1" presStyleIdx="0" presStyleCnt="2"/>
      <dgm:spPr/>
      <dgm:t>
        <a:bodyPr/>
        <a:lstStyle/>
        <a:p>
          <a:endParaRPr lang="zh-CN" altLang="en-US"/>
        </a:p>
      </dgm:t>
    </dgm:pt>
    <dgm:pt modelId="{06A49C53-FE6D-46D9-B57C-37C44ADDC169}" type="pres">
      <dgm:prSet presAssocID="{7CBE0185-DBDD-4345-AFB0-742E1ED6256E}" presName="composite" presStyleCnt="0"/>
      <dgm:spPr/>
    </dgm:pt>
    <dgm:pt modelId="{D3430088-D353-48A1-9CC6-581E8006C2CF}" type="pres">
      <dgm:prSet presAssocID="{7CBE0185-DBDD-4345-AFB0-742E1ED6256E}" presName="parTx" presStyleLbl="node1" presStyleIdx="0" presStyleCnt="3">
        <dgm:presLayoutVars>
          <dgm:chMax val="0"/>
          <dgm:chPref val="0"/>
          <dgm:bulletEnabled val="1"/>
        </dgm:presLayoutVars>
      </dgm:prSet>
      <dgm:spPr/>
      <dgm:t>
        <a:bodyPr/>
        <a:lstStyle/>
        <a:p>
          <a:endParaRPr lang="zh-CN" altLang="en-US"/>
        </a:p>
      </dgm:t>
    </dgm:pt>
    <dgm:pt modelId="{5BCB87F4-9F51-4A4E-9FDD-E9AF04725975}" type="pres">
      <dgm:prSet presAssocID="{7CBE0185-DBDD-4345-AFB0-742E1ED6256E}" presName="parSh" presStyleLbl="node1" presStyleIdx="1" presStyleCnt="3"/>
      <dgm:spPr/>
      <dgm:t>
        <a:bodyPr/>
        <a:lstStyle/>
        <a:p>
          <a:endParaRPr lang="zh-CN" altLang="en-US"/>
        </a:p>
      </dgm:t>
    </dgm:pt>
    <dgm:pt modelId="{86C1D03B-3081-4625-AC74-464AF8A0BEC6}" type="pres">
      <dgm:prSet presAssocID="{7CBE0185-DBDD-4345-AFB0-742E1ED6256E}" presName="desTx" presStyleLbl="fgAcc1" presStyleIdx="1" presStyleCnt="3">
        <dgm:presLayoutVars>
          <dgm:bulletEnabled val="1"/>
        </dgm:presLayoutVars>
      </dgm:prSet>
      <dgm:spPr/>
      <dgm:t>
        <a:bodyPr/>
        <a:lstStyle/>
        <a:p>
          <a:endParaRPr lang="zh-CN" altLang="en-US"/>
        </a:p>
      </dgm:t>
    </dgm:pt>
    <dgm:pt modelId="{07CF019A-E7E4-4479-A46C-723FEE847EFC}" type="pres">
      <dgm:prSet presAssocID="{AF7D81D7-D362-4B01-923C-F618D85AE441}" presName="sibTrans" presStyleLbl="sibTrans2D1" presStyleIdx="1" presStyleCnt="2"/>
      <dgm:spPr/>
      <dgm:t>
        <a:bodyPr/>
        <a:lstStyle/>
        <a:p>
          <a:endParaRPr lang="zh-CN" altLang="en-US"/>
        </a:p>
      </dgm:t>
    </dgm:pt>
    <dgm:pt modelId="{E98E22AF-319E-4CC2-8B0A-A443635BA333}" type="pres">
      <dgm:prSet presAssocID="{AF7D81D7-D362-4B01-923C-F618D85AE441}" presName="connTx" presStyleLbl="sibTrans2D1" presStyleIdx="1" presStyleCnt="2"/>
      <dgm:spPr/>
      <dgm:t>
        <a:bodyPr/>
        <a:lstStyle/>
        <a:p>
          <a:endParaRPr lang="zh-CN" altLang="en-US"/>
        </a:p>
      </dgm:t>
    </dgm:pt>
    <dgm:pt modelId="{166C1661-950D-4059-9701-D11631E3CF8E}" type="pres">
      <dgm:prSet presAssocID="{A3827059-31C3-4C12-9479-4F8B9F975744}" presName="composite" presStyleCnt="0"/>
      <dgm:spPr/>
    </dgm:pt>
    <dgm:pt modelId="{5D96EC82-E1B5-4DE5-9E34-9EE6052C7121}" type="pres">
      <dgm:prSet presAssocID="{A3827059-31C3-4C12-9479-4F8B9F975744}" presName="parTx" presStyleLbl="node1" presStyleIdx="1" presStyleCnt="3">
        <dgm:presLayoutVars>
          <dgm:chMax val="0"/>
          <dgm:chPref val="0"/>
          <dgm:bulletEnabled val="1"/>
        </dgm:presLayoutVars>
      </dgm:prSet>
      <dgm:spPr/>
      <dgm:t>
        <a:bodyPr/>
        <a:lstStyle/>
        <a:p>
          <a:endParaRPr lang="zh-CN" altLang="en-US"/>
        </a:p>
      </dgm:t>
    </dgm:pt>
    <dgm:pt modelId="{FE1C339C-EE93-473B-B7C9-D2D0321176C0}" type="pres">
      <dgm:prSet presAssocID="{A3827059-31C3-4C12-9479-4F8B9F975744}" presName="parSh" presStyleLbl="node1" presStyleIdx="2" presStyleCnt="3"/>
      <dgm:spPr/>
      <dgm:t>
        <a:bodyPr/>
        <a:lstStyle/>
        <a:p>
          <a:endParaRPr lang="zh-CN" altLang="en-US"/>
        </a:p>
      </dgm:t>
    </dgm:pt>
    <dgm:pt modelId="{C01097DA-AC4E-4C63-887D-F5C683E3FEB9}" type="pres">
      <dgm:prSet presAssocID="{A3827059-31C3-4C12-9479-4F8B9F975744}" presName="desTx" presStyleLbl="fgAcc1" presStyleIdx="2" presStyleCnt="3">
        <dgm:presLayoutVars>
          <dgm:bulletEnabled val="1"/>
        </dgm:presLayoutVars>
      </dgm:prSet>
      <dgm:spPr/>
      <dgm:t>
        <a:bodyPr/>
        <a:lstStyle/>
        <a:p>
          <a:endParaRPr lang="zh-CN" altLang="en-US"/>
        </a:p>
      </dgm:t>
    </dgm:pt>
  </dgm:ptLst>
  <dgm:cxnLst>
    <dgm:cxn modelId="{E3861FE0-503D-4D9C-879E-E325B10F41AA}" type="presOf" srcId="{E081E6CF-D4D8-4EAA-B954-BD05D69ECA44}" destId="{0BE1086E-98A5-426B-8079-BE202F70ED0D}" srcOrd="0" destOrd="0" presId="urn:microsoft.com/office/officeart/2005/8/layout/process3"/>
    <dgm:cxn modelId="{B336B1F8-8CCE-4C4B-8164-7C02BC874490}" type="presOf" srcId="{E69A6B85-461F-4E7A-9A06-332108DF1871}" destId="{A015DBFB-C009-4DB1-BEF9-14A1DD5A5070}" srcOrd="0" destOrd="0" presId="urn:microsoft.com/office/officeart/2005/8/layout/process3"/>
    <dgm:cxn modelId="{B25F1504-83E0-4248-B969-42BBD15577FD}" type="presOf" srcId="{AF7D81D7-D362-4B01-923C-F618D85AE441}" destId="{07CF019A-E7E4-4479-A46C-723FEE847EFC}" srcOrd="0" destOrd="0" presId="urn:microsoft.com/office/officeart/2005/8/layout/process3"/>
    <dgm:cxn modelId="{ED6012BB-1FB8-4F04-9E24-F89B7E6AB4CD}" type="presOf" srcId="{1F60EA9B-5EF4-4E6D-9668-7C0D4651DB54}" destId="{C01097DA-AC4E-4C63-887D-F5C683E3FEB9}" srcOrd="0" destOrd="0" presId="urn:microsoft.com/office/officeart/2005/8/layout/process3"/>
    <dgm:cxn modelId="{CAB6D83E-2F79-4217-BAE5-EF889DEA447C}" srcId="{7CBE0185-DBDD-4345-AFB0-742E1ED6256E}" destId="{59B49887-B6BD-485F-922D-6989ED39A5BA}" srcOrd="0" destOrd="0" parTransId="{17B7B384-C3A3-402A-A8C8-97B5DC4DF7FD}" sibTransId="{5F3CCED1-5C22-427A-9D9B-26575245ABB6}"/>
    <dgm:cxn modelId="{81BB47DF-B279-47CF-B998-B0B93056BA0A}" type="presOf" srcId="{4661D419-6C0F-46CD-856B-B96D10E8CC8A}" destId="{36642DD7-6FA1-4FF7-ABA2-D396E629AB6F}" srcOrd="0" destOrd="0" presId="urn:microsoft.com/office/officeart/2005/8/layout/process3"/>
    <dgm:cxn modelId="{DCF9A133-A0E5-434E-AA39-0A942F4BD225}" srcId="{611FF926-6574-4813-AEF2-99632E5DBCB6}" destId="{7CBE0185-DBDD-4345-AFB0-742E1ED6256E}" srcOrd="1" destOrd="0" parTransId="{CCD1B865-6C23-4A72-9405-B02C5A3EEC15}" sibTransId="{AF7D81D7-D362-4B01-923C-F618D85AE441}"/>
    <dgm:cxn modelId="{F01B9DE9-0C4E-4B7B-B1DB-01169828E8E2}" type="presOf" srcId="{4661D419-6C0F-46CD-856B-B96D10E8CC8A}" destId="{60843126-A3BF-4AD2-B1A8-D20A3A304EB5}" srcOrd="1" destOrd="0" presId="urn:microsoft.com/office/officeart/2005/8/layout/process3"/>
    <dgm:cxn modelId="{36861ADA-2AE2-4936-8C86-950DC26033AC}" type="presOf" srcId="{611FF926-6574-4813-AEF2-99632E5DBCB6}" destId="{BAF399E7-DD59-4F0B-ADFD-3E666DD0DA7D}" srcOrd="0" destOrd="0" presId="urn:microsoft.com/office/officeart/2005/8/layout/process3"/>
    <dgm:cxn modelId="{8B78B8FB-D6F3-4C05-B491-849B08A0E40C}" type="presOf" srcId="{7CBE0185-DBDD-4345-AFB0-742E1ED6256E}" destId="{5BCB87F4-9F51-4A4E-9FDD-E9AF04725975}" srcOrd="1" destOrd="0" presId="urn:microsoft.com/office/officeart/2005/8/layout/process3"/>
    <dgm:cxn modelId="{5E8CE365-7CB9-45D5-9BD7-B91D8181DAF1}" type="presOf" srcId="{7CBE0185-DBDD-4345-AFB0-742E1ED6256E}" destId="{D3430088-D353-48A1-9CC6-581E8006C2CF}" srcOrd="0" destOrd="0" presId="urn:microsoft.com/office/officeart/2005/8/layout/process3"/>
    <dgm:cxn modelId="{33C777F8-0376-461B-A61E-E79A089E43E5}" type="presOf" srcId="{59B49887-B6BD-485F-922D-6989ED39A5BA}" destId="{86C1D03B-3081-4625-AC74-464AF8A0BEC6}" srcOrd="0" destOrd="0" presId="urn:microsoft.com/office/officeart/2005/8/layout/process3"/>
    <dgm:cxn modelId="{F1E5C1E6-DAD1-435A-AA48-60BC98CD182C}" srcId="{611FF926-6574-4813-AEF2-99632E5DBCB6}" destId="{4661D419-6C0F-46CD-856B-B96D10E8CC8A}" srcOrd="0" destOrd="0" parTransId="{6E9F1C48-01A8-4518-81F8-8556AF56D122}" sibTransId="{E081E6CF-D4D8-4EAA-B954-BD05D69ECA44}"/>
    <dgm:cxn modelId="{9F1DFEC5-0707-4168-849E-1FAF215CC2ED}" type="presOf" srcId="{AF7D81D7-D362-4B01-923C-F618D85AE441}" destId="{E98E22AF-319E-4CC2-8B0A-A443635BA333}" srcOrd="1" destOrd="0" presId="urn:microsoft.com/office/officeart/2005/8/layout/process3"/>
    <dgm:cxn modelId="{7232E583-C6DF-4377-8C02-34EFED6E76B3}" srcId="{4661D419-6C0F-46CD-856B-B96D10E8CC8A}" destId="{E69A6B85-461F-4E7A-9A06-332108DF1871}" srcOrd="0" destOrd="0" parTransId="{BF665D21-7E70-4871-B85A-A1B899C18C0C}" sibTransId="{04EAA12C-690C-46D8-88B8-E796CB1BAED6}"/>
    <dgm:cxn modelId="{520EE334-F81E-4FB9-8F3F-D8A929BDAA1E}" srcId="{611FF926-6574-4813-AEF2-99632E5DBCB6}" destId="{A3827059-31C3-4C12-9479-4F8B9F975744}" srcOrd="2" destOrd="0" parTransId="{7D874CF9-A3E5-4C9E-B704-1715E501C66C}" sibTransId="{DACBE00C-CABE-4EF9-BA13-768DCED863EA}"/>
    <dgm:cxn modelId="{C0E469C4-28AF-4084-B774-525294604662}" srcId="{A3827059-31C3-4C12-9479-4F8B9F975744}" destId="{1F60EA9B-5EF4-4E6D-9668-7C0D4651DB54}" srcOrd="0" destOrd="0" parTransId="{C683153F-9FF0-4424-8C33-BA78D9988E37}" sibTransId="{726C93D8-16B4-4CA7-97BD-64D278AE3E01}"/>
    <dgm:cxn modelId="{49547390-64D9-47D4-A32D-5D9694734467}" type="presOf" srcId="{E081E6CF-D4D8-4EAA-B954-BD05D69ECA44}" destId="{577625F6-F35C-4F32-B747-BF63C9CB7206}" srcOrd="1" destOrd="0" presId="urn:microsoft.com/office/officeart/2005/8/layout/process3"/>
    <dgm:cxn modelId="{E038495C-F63F-4E6F-A696-CED6ABDC1084}" type="presOf" srcId="{A3827059-31C3-4C12-9479-4F8B9F975744}" destId="{FE1C339C-EE93-473B-B7C9-D2D0321176C0}" srcOrd="1" destOrd="0" presId="urn:microsoft.com/office/officeart/2005/8/layout/process3"/>
    <dgm:cxn modelId="{B37A29C4-3FE5-4C08-90CC-F7188BDC12F7}" type="presOf" srcId="{A3827059-31C3-4C12-9479-4F8B9F975744}" destId="{5D96EC82-E1B5-4DE5-9E34-9EE6052C7121}" srcOrd="0" destOrd="0" presId="urn:microsoft.com/office/officeart/2005/8/layout/process3"/>
    <dgm:cxn modelId="{C0290684-8297-4D13-A63D-AC7EE53D9D30}" type="presParOf" srcId="{BAF399E7-DD59-4F0B-ADFD-3E666DD0DA7D}" destId="{84AE9B1B-10CB-4203-A8AF-816C84812C74}" srcOrd="0" destOrd="0" presId="urn:microsoft.com/office/officeart/2005/8/layout/process3"/>
    <dgm:cxn modelId="{C516DBE5-21F0-4906-B546-3D299F59BEFD}" type="presParOf" srcId="{84AE9B1B-10CB-4203-A8AF-816C84812C74}" destId="{36642DD7-6FA1-4FF7-ABA2-D396E629AB6F}" srcOrd="0" destOrd="0" presId="urn:microsoft.com/office/officeart/2005/8/layout/process3"/>
    <dgm:cxn modelId="{5F0FE13F-0D29-41F0-AA23-D550045530E5}" type="presParOf" srcId="{84AE9B1B-10CB-4203-A8AF-816C84812C74}" destId="{60843126-A3BF-4AD2-B1A8-D20A3A304EB5}" srcOrd="1" destOrd="0" presId="urn:microsoft.com/office/officeart/2005/8/layout/process3"/>
    <dgm:cxn modelId="{86F10F29-7BD0-4B7F-967F-EF265C98B7F7}" type="presParOf" srcId="{84AE9B1B-10CB-4203-A8AF-816C84812C74}" destId="{A015DBFB-C009-4DB1-BEF9-14A1DD5A5070}" srcOrd="2" destOrd="0" presId="urn:microsoft.com/office/officeart/2005/8/layout/process3"/>
    <dgm:cxn modelId="{373FB58D-049A-4880-9DE6-E34A64AA6647}" type="presParOf" srcId="{BAF399E7-DD59-4F0B-ADFD-3E666DD0DA7D}" destId="{0BE1086E-98A5-426B-8079-BE202F70ED0D}" srcOrd="1" destOrd="0" presId="urn:microsoft.com/office/officeart/2005/8/layout/process3"/>
    <dgm:cxn modelId="{CB7B2097-7AA5-4C7C-AABB-D4660C7852BE}" type="presParOf" srcId="{0BE1086E-98A5-426B-8079-BE202F70ED0D}" destId="{577625F6-F35C-4F32-B747-BF63C9CB7206}" srcOrd="0" destOrd="0" presId="urn:microsoft.com/office/officeart/2005/8/layout/process3"/>
    <dgm:cxn modelId="{0A9FF1F6-1C96-4D5D-88DA-76B3208515E9}" type="presParOf" srcId="{BAF399E7-DD59-4F0B-ADFD-3E666DD0DA7D}" destId="{06A49C53-FE6D-46D9-B57C-37C44ADDC169}" srcOrd="2" destOrd="0" presId="urn:microsoft.com/office/officeart/2005/8/layout/process3"/>
    <dgm:cxn modelId="{9CB04B67-0958-4FB3-8045-CD9D867E4AA1}" type="presParOf" srcId="{06A49C53-FE6D-46D9-B57C-37C44ADDC169}" destId="{D3430088-D353-48A1-9CC6-581E8006C2CF}" srcOrd="0" destOrd="0" presId="urn:microsoft.com/office/officeart/2005/8/layout/process3"/>
    <dgm:cxn modelId="{C7836DDD-490B-4183-82DA-D8785B0D9EED}" type="presParOf" srcId="{06A49C53-FE6D-46D9-B57C-37C44ADDC169}" destId="{5BCB87F4-9F51-4A4E-9FDD-E9AF04725975}" srcOrd="1" destOrd="0" presId="urn:microsoft.com/office/officeart/2005/8/layout/process3"/>
    <dgm:cxn modelId="{C5D9BD9A-F875-4A77-8A23-0FC6781BB60C}" type="presParOf" srcId="{06A49C53-FE6D-46D9-B57C-37C44ADDC169}" destId="{86C1D03B-3081-4625-AC74-464AF8A0BEC6}" srcOrd="2" destOrd="0" presId="urn:microsoft.com/office/officeart/2005/8/layout/process3"/>
    <dgm:cxn modelId="{FA436A3E-ECF5-427D-AD36-79459F78B097}" type="presParOf" srcId="{BAF399E7-DD59-4F0B-ADFD-3E666DD0DA7D}" destId="{07CF019A-E7E4-4479-A46C-723FEE847EFC}" srcOrd="3" destOrd="0" presId="urn:microsoft.com/office/officeart/2005/8/layout/process3"/>
    <dgm:cxn modelId="{D2D0BE3E-6122-49F6-9878-ED5F36C384EB}" type="presParOf" srcId="{07CF019A-E7E4-4479-A46C-723FEE847EFC}" destId="{E98E22AF-319E-4CC2-8B0A-A443635BA333}" srcOrd="0" destOrd="0" presId="urn:microsoft.com/office/officeart/2005/8/layout/process3"/>
    <dgm:cxn modelId="{C7D78BC5-FD7E-474C-A9D6-7A4EE2F0E89B}" type="presParOf" srcId="{BAF399E7-DD59-4F0B-ADFD-3E666DD0DA7D}" destId="{166C1661-950D-4059-9701-D11631E3CF8E}" srcOrd="4" destOrd="0" presId="urn:microsoft.com/office/officeart/2005/8/layout/process3"/>
    <dgm:cxn modelId="{CE3F607C-9B98-4839-93E5-3B9F6D7C3A1D}" type="presParOf" srcId="{166C1661-950D-4059-9701-D11631E3CF8E}" destId="{5D96EC82-E1B5-4DE5-9E34-9EE6052C7121}" srcOrd="0" destOrd="0" presId="urn:microsoft.com/office/officeart/2005/8/layout/process3"/>
    <dgm:cxn modelId="{F8175407-25BC-43C3-A46F-0F30EF5D6264}" type="presParOf" srcId="{166C1661-950D-4059-9701-D11631E3CF8E}" destId="{FE1C339C-EE93-473B-B7C9-D2D0321176C0}" srcOrd="1" destOrd="0" presId="urn:microsoft.com/office/officeart/2005/8/layout/process3"/>
    <dgm:cxn modelId="{6399D7F2-35BE-4738-921C-C372E39FA94E}" type="presParOf" srcId="{166C1661-950D-4059-9701-D11631E3CF8E}" destId="{C01097DA-AC4E-4C63-887D-F5C683E3FEB9}" srcOrd="2" destOrd="0" presId="urn:microsoft.com/office/officeart/2005/8/layout/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843126-A3BF-4AD2-B1A8-D20A3A304EB5}">
      <dsp:nvSpPr>
        <dsp:cNvPr id="0" name=""/>
        <dsp:cNvSpPr/>
      </dsp:nvSpPr>
      <dsp:spPr>
        <a:xfrm>
          <a:off x="3903" y="876439"/>
          <a:ext cx="1774964" cy="1209600"/>
        </a:xfrm>
        <a:prstGeom prst="roundRect">
          <a:avLst>
            <a:gd name="adj" fmla="val 10000"/>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99136" tIns="199136" rIns="199136" bIns="106680" numCol="1" spcCol="1270" anchor="t" anchorCtr="0">
          <a:noAutofit/>
        </a:bodyPr>
        <a:lstStyle/>
        <a:p>
          <a:pPr lvl="0" algn="l" defTabSz="1244600">
            <a:lnSpc>
              <a:spcPct val="90000"/>
            </a:lnSpc>
            <a:spcBef>
              <a:spcPct val="0"/>
            </a:spcBef>
            <a:spcAft>
              <a:spcPct val="35000"/>
            </a:spcAft>
          </a:pPr>
          <a:r>
            <a:rPr lang="en-US" altLang="zh-CN" sz="2800" kern="1200" dirty="0" smtClean="0"/>
            <a:t>9.18</a:t>
          </a:r>
          <a:endParaRPr lang="zh-CN" altLang="en-US" sz="2800" kern="1200" dirty="0"/>
        </a:p>
      </dsp:txBody>
      <dsp:txXfrm>
        <a:off x="3903" y="876439"/>
        <a:ext cx="1774964" cy="709985"/>
      </dsp:txXfrm>
    </dsp:sp>
    <dsp:sp modelId="{A015DBFB-C009-4DB1-BEF9-14A1DD5A5070}">
      <dsp:nvSpPr>
        <dsp:cNvPr id="0" name=""/>
        <dsp:cNvSpPr/>
      </dsp:nvSpPr>
      <dsp:spPr>
        <a:xfrm>
          <a:off x="367450" y="1586424"/>
          <a:ext cx="1774964" cy="1713600"/>
        </a:xfrm>
        <a:prstGeom prst="roundRect">
          <a:avLst>
            <a:gd name="adj" fmla="val 10000"/>
          </a:avLst>
        </a:prstGeom>
        <a:solidFill>
          <a:schemeClr val="lt2">
            <a:alpha val="90000"/>
            <a:hueOff val="0"/>
            <a:satOff val="0"/>
            <a:lumOff val="0"/>
            <a:alphaOff val="0"/>
          </a:schemeClr>
        </a:solidFill>
        <a:ln w="9525" cap="flat" cmpd="sng" algn="ctr">
          <a:solidFill>
            <a:schemeClr val="dk2">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128016" tIns="128016" rIns="128016" bIns="128016" numCol="1" spcCol="1270" anchor="t" anchorCtr="0">
          <a:noAutofit/>
        </a:bodyPr>
        <a:lstStyle/>
        <a:p>
          <a:pPr marL="171450" lvl="1" indent="-171450" algn="l" defTabSz="800100">
            <a:lnSpc>
              <a:spcPct val="90000"/>
            </a:lnSpc>
            <a:spcBef>
              <a:spcPct val="0"/>
            </a:spcBef>
            <a:spcAft>
              <a:spcPct val="15000"/>
            </a:spcAft>
            <a:buChar char="••"/>
          </a:pPr>
          <a:r>
            <a:rPr lang="zh-CN" altLang="en-US" sz="1800" kern="1200" dirty="0" smtClean="0"/>
            <a:t>第一次线下讨论，确定要研究哪些工具和具体分工</a:t>
          </a:r>
          <a:endParaRPr lang="zh-CN" altLang="en-US" sz="1800" kern="1200" dirty="0"/>
        </a:p>
      </dsp:txBody>
      <dsp:txXfrm>
        <a:off x="417640" y="1636614"/>
        <a:ext cx="1674584" cy="1613220"/>
      </dsp:txXfrm>
    </dsp:sp>
    <dsp:sp modelId="{0BE1086E-98A5-426B-8079-BE202F70ED0D}">
      <dsp:nvSpPr>
        <dsp:cNvPr id="0" name=""/>
        <dsp:cNvSpPr/>
      </dsp:nvSpPr>
      <dsp:spPr>
        <a:xfrm>
          <a:off x="2047946" y="1010474"/>
          <a:ext cx="570445" cy="441914"/>
        </a:xfrm>
        <a:prstGeom prst="rightArrow">
          <a:avLst>
            <a:gd name="adj1" fmla="val 60000"/>
            <a:gd name="adj2" fmla="val 50000"/>
          </a:avLst>
        </a:prstGeom>
        <a:gradFill rotWithShape="0">
          <a:gsLst>
            <a:gs pos="0">
              <a:schemeClr val="dk2">
                <a:tint val="60000"/>
                <a:hueOff val="0"/>
                <a:satOff val="0"/>
                <a:lumOff val="0"/>
                <a:alphaOff val="0"/>
                <a:shade val="51000"/>
                <a:satMod val="130000"/>
              </a:schemeClr>
            </a:gs>
            <a:gs pos="80000">
              <a:schemeClr val="dk2">
                <a:tint val="60000"/>
                <a:hueOff val="0"/>
                <a:satOff val="0"/>
                <a:lumOff val="0"/>
                <a:alphaOff val="0"/>
                <a:shade val="93000"/>
                <a:satMod val="130000"/>
              </a:schemeClr>
            </a:gs>
            <a:gs pos="100000">
              <a:schemeClr val="dk2">
                <a:tint val="6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lvl="0" algn="ctr" defTabSz="844550">
            <a:lnSpc>
              <a:spcPct val="90000"/>
            </a:lnSpc>
            <a:spcBef>
              <a:spcPct val="0"/>
            </a:spcBef>
            <a:spcAft>
              <a:spcPct val="35000"/>
            </a:spcAft>
          </a:pPr>
          <a:endParaRPr lang="zh-CN" altLang="en-US" sz="1900" kern="1200"/>
        </a:p>
      </dsp:txBody>
      <dsp:txXfrm>
        <a:off x="2047946" y="1098857"/>
        <a:ext cx="437871" cy="265148"/>
      </dsp:txXfrm>
    </dsp:sp>
    <dsp:sp modelId="{5BCB87F4-9F51-4A4E-9FDD-E9AF04725975}">
      <dsp:nvSpPr>
        <dsp:cNvPr id="0" name=""/>
        <dsp:cNvSpPr/>
      </dsp:nvSpPr>
      <dsp:spPr>
        <a:xfrm>
          <a:off x="2855180" y="876439"/>
          <a:ext cx="1774964" cy="1209600"/>
        </a:xfrm>
        <a:prstGeom prst="roundRect">
          <a:avLst>
            <a:gd name="adj" fmla="val 10000"/>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99136" tIns="199136" rIns="199136" bIns="106680" numCol="1" spcCol="1270" anchor="t" anchorCtr="0">
          <a:noAutofit/>
        </a:bodyPr>
        <a:lstStyle/>
        <a:p>
          <a:pPr lvl="0" algn="l" defTabSz="1244600">
            <a:lnSpc>
              <a:spcPct val="90000"/>
            </a:lnSpc>
            <a:spcBef>
              <a:spcPct val="0"/>
            </a:spcBef>
            <a:spcAft>
              <a:spcPct val="35000"/>
            </a:spcAft>
          </a:pPr>
          <a:r>
            <a:rPr lang="en-US" altLang="zh-CN" sz="2800" kern="1200" dirty="0" smtClean="0"/>
            <a:t>9.20</a:t>
          </a:r>
          <a:endParaRPr lang="zh-CN" altLang="en-US" sz="2800" kern="1200" dirty="0"/>
        </a:p>
      </dsp:txBody>
      <dsp:txXfrm>
        <a:off x="2855180" y="876439"/>
        <a:ext cx="1774964" cy="709985"/>
      </dsp:txXfrm>
    </dsp:sp>
    <dsp:sp modelId="{86C1D03B-3081-4625-AC74-464AF8A0BEC6}">
      <dsp:nvSpPr>
        <dsp:cNvPr id="0" name=""/>
        <dsp:cNvSpPr/>
      </dsp:nvSpPr>
      <dsp:spPr>
        <a:xfrm>
          <a:off x="3218727" y="1586424"/>
          <a:ext cx="1774964" cy="1713600"/>
        </a:xfrm>
        <a:prstGeom prst="roundRect">
          <a:avLst>
            <a:gd name="adj" fmla="val 10000"/>
          </a:avLst>
        </a:prstGeom>
        <a:solidFill>
          <a:schemeClr val="lt2">
            <a:alpha val="90000"/>
            <a:hueOff val="0"/>
            <a:satOff val="0"/>
            <a:lumOff val="0"/>
            <a:alphaOff val="0"/>
          </a:schemeClr>
        </a:solidFill>
        <a:ln w="9525" cap="flat" cmpd="sng" algn="ctr">
          <a:solidFill>
            <a:schemeClr val="dk2">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128016" tIns="128016" rIns="128016" bIns="128016" numCol="1" spcCol="1270" anchor="t" anchorCtr="0">
          <a:noAutofit/>
        </a:bodyPr>
        <a:lstStyle/>
        <a:p>
          <a:pPr marL="171450" lvl="1" indent="-171450" algn="l" defTabSz="800100">
            <a:lnSpc>
              <a:spcPct val="90000"/>
            </a:lnSpc>
            <a:spcBef>
              <a:spcPct val="0"/>
            </a:spcBef>
            <a:spcAft>
              <a:spcPct val="15000"/>
            </a:spcAft>
            <a:buChar char="••"/>
          </a:pPr>
          <a:r>
            <a:rPr lang="zh-CN" altLang="en-US" sz="1800" kern="1200" dirty="0" smtClean="0"/>
            <a:t>第二次线下讨论，各成员讲解自己部分，共同讨论</a:t>
          </a:r>
          <a:endParaRPr lang="zh-CN" altLang="en-US" sz="1800" kern="1200" dirty="0"/>
        </a:p>
      </dsp:txBody>
      <dsp:txXfrm>
        <a:off x="3268917" y="1636614"/>
        <a:ext cx="1674584" cy="1613220"/>
      </dsp:txXfrm>
    </dsp:sp>
    <dsp:sp modelId="{07CF019A-E7E4-4479-A46C-723FEE847EFC}">
      <dsp:nvSpPr>
        <dsp:cNvPr id="0" name=""/>
        <dsp:cNvSpPr/>
      </dsp:nvSpPr>
      <dsp:spPr>
        <a:xfrm>
          <a:off x="4899222" y="1010474"/>
          <a:ext cx="570445" cy="441914"/>
        </a:xfrm>
        <a:prstGeom prst="rightArrow">
          <a:avLst>
            <a:gd name="adj1" fmla="val 60000"/>
            <a:gd name="adj2" fmla="val 50000"/>
          </a:avLst>
        </a:prstGeom>
        <a:gradFill rotWithShape="0">
          <a:gsLst>
            <a:gs pos="0">
              <a:schemeClr val="dk2">
                <a:tint val="60000"/>
                <a:hueOff val="0"/>
                <a:satOff val="0"/>
                <a:lumOff val="0"/>
                <a:alphaOff val="0"/>
                <a:shade val="51000"/>
                <a:satMod val="130000"/>
              </a:schemeClr>
            </a:gs>
            <a:gs pos="80000">
              <a:schemeClr val="dk2">
                <a:tint val="60000"/>
                <a:hueOff val="0"/>
                <a:satOff val="0"/>
                <a:lumOff val="0"/>
                <a:alphaOff val="0"/>
                <a:shade val="93000"/>
                <a:satMod val="130000"/>
              </a:schemeClr>
            </a:gs>
            <a:gs pos="100000">
              <a:schemeClr val="dk2">
                <a:tint val="6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lvl="0" algn="ctr" defTabSz="844550">
            <a:lnSpc>
              <a:spcPct val="90000"/>
            </a:lnSpc>
            <a:spcBef>
              <a:spcPct val="0"/>
            </a:spcBef>
            <a:spcAft>
              <a:spcPct val="35000"/>
            </a:spcAft>
          </a:pPr>
          <a:endParaRPr lang="zh-CN" altLang="en-US" sz="1900" kern="1200"/>
        </a:p>
      </dsp:txBody>
      <dsp:txXfrm>
        <a:off x="4899222" y="1098857"/>
        <a:ext cx="437871" cy="265148"/>
      </dsp:txXfrm>
    </dsp:sp>
    <dsp:sp modelId="{FE1C339C-EE93-473B-B7C9-D2D0321176C0}">
      <dsp:nvSpPr>
        <dsp:cNvPr id="0" name=""/>
        <dsp:cNvSpPr/>
      </dsp:nvSpPr>
      <dsp:spPr>
        <a:xfrm>
          <a:off x="5706457" y="876439"/>
          <a:ext cx="1774964" cy="1209600"/>
        </a:xfrm>
        <a:prstGeom prst="roundRect">
          <a:avLst>
            <a:gd name="adj" fmla="val 10000"/>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99136" tIns="199136" rIns="199136" bIns="106680" numCol="1" spcCol="1270" anchor="t" anchorCtr="0">
          <a:noAutofit/>
        </a:bodyPr>
        <a:lstStyle/>
        <a:p>
          <a:pPr lvl="0" algn="l" defTabSz="1244600">
            <a:lnSpc>
              <a:spcPct val="90000"/>
            </a:lnSpc>
            <a:spcBef>
              <a:spcPct val="0"/>
            </a:spcBef>
            <a:spcAft>
              <a:spcPct val="35000"/>
            </a:spcAft>
          </a:pPr>
          <a:r>
            <a:rPr lang="en-US" altLang="zh-CN" sz="2800" kern="1200" dirty="0" smtClean="0"/>
            <a:t>9.22</a:t>
          </a:r>
          <a:endParaRPr lang="zh-CN" altLang="en-US" sz="2800" kern="1200" dirty="0"/>
        </a:p>
      </dsp:txBody>
      <dsp:txXfrm>
        <a:off x="5706457" y="876439"/>
        <a:ext cx="1774964" cy="709985"/>
      </dsp:txXfrm>
    </dsp:sp>
    <dsp:sp modelId="{C01097DA-AC4E-4C63-887D-F5C683E3FEB9}">
      <dsp:nvSpPr>
        <dsp:cNvPr id="0" name=""/>
        <dsp:cNvSpPr/>
      </dsp:nvSpPr>
      <dsp:spPr>
        <a:xfrm>
          <a:off x="6070004" y="1586424"/>
          <a:ext cx="1774964" cy="1713600"/>
        </a:xfrm>
        <a:prstGeom prst="roundRect">
          <a:avLst>
            <a:gd name="adj" fmla="val 10000"/>
          </a:avLst>
        </a:prstGeom>
        <a:solidFill>
          <a:schemeClr val="lt2">
            <a:alpha val="90000"/>
            <a:hueOff val="0"/>
            <a:satOff val="0"/>
            <a:lumOff val="0"/>
            <a:alphaOff val="0"/>
          </a:schemeClr>
        </a:solidFill>
        <a:ln w="9525" cap="flat" cmpd="sng" algn="ctr">
          <a:solidFill>
            <a:schemeClr val="dk2">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128016" tIns="128016" rIns="128016" bIns="128016" numCol="1" spcCol="1270" anchor="t" anchorCtr="0">
          <a:noAutofit/>
        </a:bodyPr>
        <a:lstStyle/>
        <a:p>
          <a:pPr marL="171450" lvl="1" indent="-171450" algn="l" defTabSz="800100">
            <a:lnSpc>
              <a:spcPct val="90000"/>
            </a:lnSpc>
            <a:spcBef>
              <a:spcPct val="0"/>
            </a:spcBef>
            <a:spcAft>
              <a:spcPct val="15000"/>
            </a:spcAft>
            <a:buChar char="••"/>
          </a:pPr>
          <a:r>
            <a:rPr lang="zh-CN" altLang="en-US" sz="1800" kern="1200" dirty="0" smtClean="0"/>
            <a:t>保持线上交流，定稿</a:t>
          </a:r>
          <a:endParaRPr lang="zh-CN" altLang="en-US" sz="1800" kern="1200" dirty="0"/>
        </a:p>
      </dsp:txBody>
      <dsp:txXfrm>
        <a:off x="6120194" y="1636614"/>
        <a:ext cx="1674584" cy="1613220"/>
      </dsp:txXfrm>
    </dsp:sp>
  </dsp:spTree>
</dsp:drawing>
</file>

<file path=ppt/diagrams/layout1.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B9286C9-03C2-4615-8DAC-C0767D7E116F}" type="datetimeFigureOut">
              <a:rPr lang="zh-CN" altLang="en-US" smtClean="0"/>
              <a:pPr/>
              <a:t>2019/9/23</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ED900DE-A7BA-48F1-934A-511824EEE9C4}" type="slidenum">
              <a:rPr lang="zh-CN" altLang="en-US" smtClean="0"/>
              <a:pPr/>
              <a:t>‹#›</a:t>
            </a:fld>
            <a:endParaRPr lang="zh-CN" altLang="en-US"/>
          </a:p>
        </p:txBody>
      </p:sp>
    </p:spTree>
    <p:extLst>
      <p:ext uri="{BB962C8B-B14F-4D97-AF65-F5344CB8AC3E}">
        <p14:creationId xmlns:p14="http://schemas.microsoft.com/office/powerpoint/2010/main" val="2447577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897584D-8746-4D72-BA3A-5A81C8B5466D}" type="slidenum">
              <a:rPr lang="zh-CN" altLang="en-US" smtClean="0"/>
              <a:pPr/>
              <a:t>1</a:t>
            </a:fld>
            <a:endParaRPr lang="zh-CN" altLang="en-US"/>
          </a:p>
        </p:txBody>
      </p:sp>
    </p:spTree>
    <p:extLst>
      <p:ext uri="{BB962C8B-B14F-4D97-AF65-F5344CB8AC3E}">
        <p14:creationId xmlns:p14="http://schemas.microsoft.com/office/powerpoint/2010/main" val="39286581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8F03368-5A46-404A-82CC-002D9300FD73}" type="slidenum">
              <a:rPr lang="zh-CN" altLang="en-US" smtClean="0"/>
              <a:pPr/>
              <a:t>12</a:t>
            </a:fld>
            <a:endParaRPr lang="zh-CN" altLang="en-US"/>
          </a:p>
        </p:txBody>
      </p:sp>
    </p:spTree>
    <p:extLst>
      <p:ext uri="{BB962C8B-B14F-4D97-AF65-F5344CB8AC3E}">
        <p14:creationId xmlns:p14="http://schemas.microsoft.com/office/powerpoint/2010/main" val="34229844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8F03368-5A46-404A-82CC-002D9300FD73}" type="slidenum">
              <a:rPr lang="zh-CN" altLang="en-US" smtClean="0"/>
              <a:pPr/>
              <a:t>13</a:t>
            </a:fld>
            <a:endParaRPr lang="zh-CN" altLang="en-US"/>
          </a:p>
        </p:txBody>
      </p:sp>
    </p:spTree>
    <p:extLst>
      <p:ext uri="{BB962C8B-B14F-4D97-AF65-F5344CB8AC3E}">
        <p14:creationId xmlns:p14="http://schemas.microsoft.com/office/powerpoint/2010/main" val="19990249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8F03368-5A46-404A-82CC-002D9300FD73}" type="slidenum">
              <a:rPr lang="zh-CN" altLang="en-US" smtClean="0"/>
              <a:pPr/>
              <a:t>14</a:t>
            </a:fld>
            <a:endParaRPr lang="zh-CN" altLang="en-US"/>
          </a:p>
        </p:txBody>
      </p:sp>
    </p:spTree>
    <p:extLst>
      <p:ext uri="{BB962C8B-B14F-4D97-AF65-F5344CB8AC3E}">
        <p14:creationId xmlns:p14="http://schemas.microsoft.com/office/powerpoint/2010/main" val="19990249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dirty="0" smtClean="0"/>
              <a:t>1.</a:t>
            </a:r>
            <a:r>
              <a:rPr lang="zh-CN" altLang="en-US" dirty="0" smtClean="0"/>
              <a:t>直接输入“</a:t>
            </a:r>
            <a:r>
              <a:rPr lang="en-US" altLang="zh-CN" dirty="0" smtClean="0"/>
              <a:t>Resonant inductive coupling </a:t>
            </a:r>
            <a:r>
              <a:rPr lang="zh-CN" altLang="en-US" dirty="0" smtClean="0"/>
              <a:t>磁共振耦合技术”，没有得到直接对应的结果，但观察发现确实属于无线充电领域</a:t>
            </a:r>
            <a:endParaRPr lang="en-US" altLang="zh-CN" dirty="0" smtClean="0"/>
          </a:p>
          <a:p>
            <a:r>
              <a:rPr lang="en-US" altLang="zh-CN" dirty="0" smtClean="0"/>
              <a:t>2.</a:t>
            </a:r>
            <a:r>
              <a:rPr lang="zh-CN" altLang="en-US" dirty="0" smtClean="0"/>
              <a:t>再输入“</a:t>
            </a:r>
            <a:r>
              <a:rPr lang="en-US" altLang="zh-CN" dirty="0" smtClean="0"/>
              <a:t>Resonant inductive coupling </a:t>
            </a:r>
            <a:r>
              <a:rPr lang="zh-CN" altLang="en-US" dirty="0" smtClean="0"/>
              <a:t>磁共振”，猜测问题可能出在“磁共振”的译法上</a:t>
            </a:r>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fld id="{1F002A85-C8E9-431C-8DB2-7F653CBDE131}" type="slidenum">
              <a:rPr lang="zh-CN" altLang="en-US" smtClean="0"/>
              <a:pPr/>
              <a:t>15</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dirty="0" smtClean="0"/>
              <a:t>3.</a:t>
            </a:r>
            <a:r>
              <a:rPr lang="zh-CN" altLang="en-US" dirty="0" smtClean="0"/>
              <a:t>将诱导词范围扩大， 分别搜索“电力”和“无线充电”，可发现“无线充电”这一页有搜索结果将“</a:t>
            </a:r>
            <a:r>
              <a:rPr lang="en-US" altLang="zh-CN" dirty="0" smtClean="0"/>
              <a:t>Resonant inductive coupling </a:t>
            </a:r>
            <a:r>
              <a:rPr lang="zh-CN" altLang="en-US" dirty="0" smtClean="0"/>
              <a:t>”翻译为“磁耦合谐振”，结合维基百科“</a:t>
            </a:r>
            <a:r>
              <a:rPr lang="zh-CN" altLang="en-US" dirty="0"/>
              <a:t>諧振感應耦合</a:t>
            </a:r>
            <a:r>
              <a:rPr lang="zh-CN" altLang="en-US" dirty="0" smtClean="0"/>
              <a:t>”的译法，可初步判断“</a:t>
            </a:r>
            <a:r>
              <a:rPr lang="en-US" altLang="zh-CN" dirty="0" smtClean="0"/>
              <a:t>Resonant inductive coupling </a:t>
            </a:r>
            <a:r>
              <a:rPr lang="zh-CN" altLang="en-US" dirty="0" smtClean="0"/>
              <a:t>”就是要找的英文术语</a:t>
            </a:r>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fld id="{1F002A85-C8E9-431C-8DB2-7F653CBDE131}" type="slidenum">
              <a:rPr lang="zh-CN" altLang="en-US" smtClean="0"/>
              <a:pPr/>
              <a:t>16</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8F03368-5A46-404A-82CC-002D9300FD73}" type="slidenum">
              <a:rPr lang="zh-CN" altLang="en-US" smtClean="0"/>
              <a:pPr/>
              <a:t>17</a:t>
            </a:fld>
            <a:endParaRPr lang="zh-CN" altLang="en-US"/>
          </a:p>
        </p:txBody>
      </p:sp>
    </p:spTree>
    <p:extLst>
      <p:ext uri="{BB962C8B-B14F-4D97-AF65-F5344CB8AC3E}">
        <p14:creationId xmlns:p14="http://schemas.microsoft.com/office/powerpoint/2010/main" val="19990249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首先我们遇到的问题是专利名中</a:t>
            </a:r>
            <a:r>
              <a:rPr lang="en-US" altLang="zh-CN" dirty="0" smtClean="0"/>
              <a:t>anti-lock</a:t>
            </a:r>
            <a:r>
              <a:rPr lang="zh-CN" altLang="en-US" dirty="0" smtClean="0"/>
              <a:t>的翻译。我们在电子辞典中输入</a:t>
            </a:r>
            <a:r>
              <a:rPr lang="en-US" altLang="zh-CN" dirty="0" smtClean="0"/>
              <a:t>anti-lock</a:t>
            </a:r>
            <a:r>
              <a:rPr lang="zh-CN" altLang="en-US" dirty="0" smtClean="0"/>
              <a:t>，我们得到的翻译是“防抱死的”。但根据生活经验，防抱死一般都是形容汽车的制动系统，我们不太确定能否采用“防抱死”。</a:t>
            </a:r>
            <a:r>
              <a:rPr lang="zh-CN" altLang="en-US" sz="1200" dirty="0" smtClean="0"/>
              <a:t>搜索“防抱死”时，所有的显示结果都默认搜索汽车的防抱死制动系统（</a:t>
            </a:r>
            <a:r>
              <a:rPr lang="en-US" altLang="zh-CN" sz="1200" dirty="0" smtClean="0"/>
              <a:t>ABS</a:t>
            </a:r>
            <a:r>
              <a:rPr lang="zh-CN" altLang="en-US" sz="1200" dirty="0" smtClean="0"/>
              <a:t>），但我们要解释的是鱼竿节使用的专利技术，这两者的技术原理可能不一致，直接使用“防抱死”，会不会造成读者误解？</a:t>
            </a:r>
          </a:p>
          <a:p>
            <a:endParaRPr lang="zh-CN" altLang="en-US" dirty="0"/>
          </a:p>
        </p:txBody>
      </p:sp>
      <p:sp>
        <p:nvSpPr>
          <p:cNvPr id="4" name="灯片编号占位符 3"/>
          <p:cNvSpPr>
            <a:spLocks noGrp="1"/>
          </p:cNvSpPr>
          <p:nvPr>
            <p:ph type="sldNum" sz="quarter" idx="10"/>
          </p:nvPr>
        </p:nvSpPr>
        <p:spPr/>
        <p:txBody>
          <a:bodyPr/>
          <a:lstStyle/>
          <a:p>
            <a:fld id="{4ED900DE-A7BA-48F1-934A-511824EEE9C4}" type="slidenum">
              <a:rPr lang="zh-CN" altLang="en-US" smtClean="0"/>
              <a:pPr/>
              <a:t>18</a:t>
            </a:fld>
            <a:endParaRPr lang="zh-CN" altLang="en-US"/>
          </a:p>
        </p:txBody>
      </p:sp>
    </p:spTree>
    <p:extLst>
      <p:ext uri="{BB962C8B-B14F-4D97-AF65-F5344CB8AC3E}">
        <p14:creationId xmlns:p14="http://schemas.microsoft.com/office/powerpoint/2010/main" val="15898463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第二个问题是，我们看第一句，这一句是形容该专利钓鱼竿的特征。但我们乍一看，</a:t>
            </a:r>
            <a:r>
              <a:rPr lang="en-US" altLang="zh-CN" b="1" dirty="0" smtClean="0">
                <a:latin typeface="Times New Roman" panose="02020603050405020304" pitchFamily="18" charset="0"/>
                <a:cs typeface="Times New Roman" panose="02020603050405020304" pitchFamily="18" charset="0"/>
              </a:rPr>
              <a:t>a spiral cross grain circular groove (3) is dug and formed in the outer surface of a connector (2) and penetrates through the start end (4) and the tail end (5) of the connector</a:t>
            </a:r>
            <a:r>
              <a:rPr lang="zh-CN" altLang="en-US" b="0" dirty="0" smtClean="0">
                <a:latin typeface="Times New Roman" panose="02020603050405020304" pitchFamily="18" charset="0"/>
                <a:cs typeface="Times New Roman" panose="02020603050405020304" pitchFamily="18" charset="0"/>
              </a:rPr>
              <a:t>，我们很难通过这句话在头脑中形成这个鱼竿的形象，我们粗略的翻译出它的字面意思：</a:t>
            </a:r>
            <a:r>
              <a:rPr lang="zh-CN" altLang="en-US" sz="1200" dirty="0" smtClean="0"/>
              <a:t>防抱死鱼杆节</a:t>
            </a:r>
            <a:r>
              <a:rPr lang="en-US" altLang="zh-CN" sz="1200" dirty="0" smtClean="0"/>
              <a:t>(1)</a:t>
            </a:r>
            <a:r>
              <a:rPr lang="zh-CN" altLang="en-US" sz="1200" dirty="0" smtClean="0"/>
              <a:t>的特征是在接头</a:t>
            </a:r>
            <a:r>
              <a:rPr lang="en-US" altLang="zh-CN" sz="1200" dirty="0" smtClean="0"/>
              <a:t>(2)</a:t>
            </a:r>
            <a:r>
              <a:rPr lang="zh-CN" altLang="en-US" sz="1200" dirty="0" smtClean="0"/>
              <a:t>的外表面挖出并形成螺旋交叉纹圆槽</a:t>
            </a:r>
            <a:r>
              <a:rPr lang="en-US" altLang="zh-CN" sz="1200" dirty="0" smtClean="0"/>
              <a:t>(3)</a:t>
            </a:r>
            <a:r>
              <a:rPr lang="zh-CN" altLang="en-US" sz="1200" dirty="0" smtClean="0"/>
              <a:t>，并穿过接头的起始端</a:t>
            </a:r>
            <a:r>
              <a:rPr lang="en-US" altLang="zh-CN" sz="1200" dirty="0" smtClean="0"/>
              <a:t>(4)</a:t>
            </a:r>
            <a:r>
              <a:rPr lang="zh-CN" altLang="en-US" sz="1200" dirty="0" smtClean="0"/>
              <a:t>和尾端</a:t>
            </a:r>
            <a:r>
              <a:rPr lang="en-US" altLang="zh-CN" sz="1200" dirty="0" smtClean="0"/>
              <a:t>(5)</a:t>
            </a:r>
            <a:r>
              <a:rPr lang="zh-CN" altLang="en-US" sz="1200" dirty="0" smtClean="0"/>
              <a:t>。但是我们非常不确定是否应该这样翻译。</a:t>
            </a:r>
          </a:p>
          <a:p>
            <a:endParaRPr lang="zh-CN" altLang="en-US" dirty="0"/>
          </a:p>
        </p:txBody>
      </p:sp>
      <p:sp>
        <p:nvSpPr>
          <p:cNvPr id="4" name="灯片编号占位符 3"/>
          <p:cNvSpPr>
            <a:spLocks noGrp="1"/>
          </p:cNvSpPr>
          <p:nvPr>
            <p:ph type="sldNum" sz="quarter" idx="10"/>
          </p:nvPr>
        </p:nvSpPr>
        <p:spPr/>
        <p:txBody>
          <a:bodyPr/>
          <a:lstStyle/>
          <a:p>
            <a:fld id="{4ED900DE-A7BA-48F1-934A-511824EEE9C4}" type="slidenum">
              <a:rPr lang="zh-CN" altLang="en-US" smtClean="0"/>
              <a:pPr/>
              <a:t>19</a:t>
            </a:fld>
            <a:endParaRPr lang="zh-CN" altLang="en-US"/>
          </a:p>
        </p:txBody>
      </p:sp>
    </p:spTree>
    <p:extLst>
      <p:ext uri="{BB962C8B-B14F-4D97-AF65-F5344CB8AC3E}">
        <p14:creationId xmlns:p14="http://schemas.microsoft.com/office/powerpoint/2010/main" val="29954355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我们在</a:t>
            </a:r>
            <a:r>
              <a:rPr lang="en-US" altLang="zh-CN" dirty="0" smtClean="0"/>
              <a:t>Google Patents</a:t>
            </a:r>
            <a:r>
              <a:rPr lang="zh-CN" altLang="en-US" dirty="0" smtClean="0"/>
              <a:t>中搜索专利名“</a:t>
            </a:r>
            <a:r>
              <a:rPr lang="en-US" altLang="zh-CN" sz="1200" b="1" dirty="0" smtClean="0">
                <a:highlight>
                  <a:srgbClr val="C0C0C0"/>
                </a:highlight>
                <a:latin typeface="Times New Roman" panose="02020603050405020304" pitchFamily="18" charset="0"/>
                <a:cs typeface="Times New Roman" panose="02020603050405020304" pitchFamily="18" charset="0"/>
              </a:rPr>
              <a:t>ANTI-LOCK</a:t>
            </a:r>
            <a:r>
              <a:rPr lang="en-US" altLang="zh-CN" sz="1200" b="1" dirty="0" smtClean="0">
                <a:latin typeface="Times New Roman" panose="02020603050405020304" pitchFamily="18" charset="0"/>
                <a:cs typeface="Times New Roman" panose="02020603050405020304" pitchFamily="18" charset="0"/>
              </a:rPr>
              <a:t> FISHING ROD SECTION</a:t>
            </a:r>
            <a:r>
              <a:rPr lang="zh-CN" altLang="en-US" dirty="0" smtClean="0"/>
              <a:t>”，我们发现</a:t>
            </a:r>
            <a:r>
              <a:rPr lang="en-US" altLang="zh-CN" dirty="0" smtClean="0"/>
              <a:t>patents</a:t>
            </a:r>
            <a:r>
              <a:rPr lang="zh-CN" altLang="en-US" dirty="0" smtClean="0"/>
              <a:t>收录了这一篇专利。</a:t>
            </a:r>
            <a:r>
              <a:rPr lang="zh-CN" altLang="zh-CN" sz="1200" kern="1200" dirty="0" smtClean="0">
                <a:solidFill>
                  <a:schemeClr val="tx1"/>
                </a:solidFill>
                <a:effectLst/>
                <a:latin typeface="+mn-lt"/>
                <a:ea typeface="+mn-ea"/>
                <a:cs typeface="+mn-cs"/>
              </a:rPr>
              <a:t>国家知识产权局的官方文件说明：申请发明专利的，申请文件应当包括：发明专利请求书、说明书摘要（必要时应当提交摘要附图）、权利要求书、说明书（必要时应当提交说明书附图）。</a:t>
            </a:r>
            <a:r>
              <a:rPr lang="zh-CN" altLang="en-US" sz="1200" kern="1200" dirty="0" smtClean="0">
                <a:solidFill>
                  <a:schemeClr val="tx1"/>
                </a:solidFill>
                <a:effectLst/>
                <a:latin typeface="+mn-lt"/>
                <a:ea typeface="+mn-ea"/>
                <a:cs typeface="+mn-cs"/>
              </a:rPr>
              <a:t>因此我们点击进去查看该专利的具体说明内容。当我们看到专利号的时候感到了狂喜，因为这是一份中国专利，我们还得到了两个信息，一发明人是邹明，而是申请人是重庆明锐达运动器材有限公司</a:t>
            </a:r>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fld id="{4ED900DE-A7BA-48F1-934A-511824EEE9C4}" type="slidenum">
              <a:rPr lang="zh-CN" altLang="en-US" smtClean="0"/>
              <a:pPr/>
              <a:t>20</a:t>
            </a:fld>
            <a:endParaRPr lang="zh-CN" altLang="en-US"/>
          </a:p>
        </p:txBody>
      </p:sp>
    </p:spTree>
    <p:extLst>
      <p:ext uri="{BB962C8B-B14F-4D97-AF65-F5344CB8AC3E}">
        <p14:creationId xmlns:p14="http://schemas.microsoft.com/office/powerpoint/2010/main" val="24015013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因为搜索发明人，有很大概率会出现重名的情况。我们选择“明锐达”为诱导词，我们虽然不确定防抱死是不是正确翻译，但它毕竟是该专利的标志性技术，我们可以暂且将其设为另一个诱导词。搜索“明锐达</a:t>
            </a:r>
            <a:r>
              <a:rPr lang="en-US" altLang="zh-CN" dirty="0" smtClean="0"/>
              <a:t>+</a:t>
            </a:r>
            <a:r>
              <a:rPr lang="zh-CN" altLang="en-US" dirty="0" smtClean="0"/>
              <a:t>防抱死”。我们在</a:t>
            </a:r>
            <a:r>
              <a:rPr lang="en-US" altLang="zh-CN" dirty="0" smtClean="0"/>
              <a:t>Patents</a:t>
            </a:r>
            <a:r>
              <a:rPr lang="zh-CN" altLang="en-US" dirty="0" smtClean="0"/>
              <a:t>发现了该专利的官方专利说明书。我们点进去后对照双语文本，发现是完全对应的！</a:t>
            </a:r>
          </a:p>
          <a:p>
            <a:endParaRPr lang="zh-CN" altLang="en-US" dirty="0"/>
          </a:p>
        </p:txBody>
      </p:sp>
      <p:sp>
        <p:nvSpPr>
          <p:cNvPr id="4" name="灯片编号占位符 3"/>
          <p:cNvSpPr>
            <a:spLocks noGrp="1"/>
          </p:cNvSpPr>
          <p:nvPr>
            <p:ph type="sldNum" sz="quarter" idx="10"/>
          </p:nvPr>
        </p:nvSpPr>
        <p:spPr/>
        <p:txBody>
          <a:bodyPr/>
          <a:lstStyle/>
          <a:p>
            <a:fld id="{4ED900DE-A7BA-48F1-934A-511824EEE9C4}" type="slidenum">
              <a:rPr lang="zh-CN" altLang="en-US" smtClean="0"/>
              <a:pPr/>
              <a:t>21</a:t>
            </a:fld>
            <a:endParaRPr lang="zh-CN" altLang="en-US"/>
          </a:p>
        </p:txBody>
      </p:sp>
    </p:spTree>
    <p:extLst>
      <p:ext uri="{BB962C8B-B14F-4D97-AF65-F5344CB8AC3E}">
        <p14:creationId xmlns:p14="http://schemas.microsoft.com/office/powerpoint/2010/main" val="37915649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ED900DE-A7BA-48F1-934A-511824EEE9C4}" type="slidenum">
              <a:rPr lang="zh-CN" altLang="en-US" smtClean="0"/>
              <a:pPr/>
              <a:t>2</a:t>
            </a:fld>
            <a:endParaRPr lang="zh-CN" altLang="en-US"/>
          </a:p>
        </p:txBody>
      </p:sp>
    </p:spTree>
    <p:extLst>
      <p:ext uri="{BB962C8B-B14F-4D97-AF65-F5344CB8AC3E}">
        <p14:creationId xmlns:p14="http://schemas.microsoft.com/office/powerpoint/2010/main" val="107244190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因为源文本大量描述该鱼竿的外形特征和各部分构造，我们想要找到该专利的设计图。当我们下载</a:t>
            </a:r>
            <a:r>
              <a:rPr lang="en-US" altLang="zh-CN" dirty="0" smtClean="0"/>
              <a:t>Patents</a:t>
            </a:r>
            <a:r>
              <a:rPr lang="zh-CN" altLang="en-US" dirty="0" smtClean="0"/>
              <a:t>提供的</a:t>
            </a:r>
            <a:r>
              <a:rPr lang="en-US" altLang="zh-CN" dirty="0" smtClean="0"/>
              <a:t>PDF</a:t>
            </a:r>
            <a:r>
              <a:rPr lang="zh-CN" altLang="en-US" dirty="0" smtClean="0"/>
              <a:t>文件后，文件中就详细地描述了鱼竿的各个部件并提供了配图，能够帮助我们更好地理解原文，生成译文。</a:t>
            </a:r>
          </a:p>
          <a:p>
            <a:endParaRPr lang="zh-CN" altLang="en-US" dirty="0"/>
          </a:p>
        </p:txBody>
      </p:sp>
      <p:sp>
        <p:nvSpPr>
          <p:cNvPr id="4" name="灯片编号占位符 3"/>
          <p:cNvSpPr>
            <a:spLocks noGrp="1"/>
          </p:cNvSpPr>
          <p:nvPr>
            <p:ph type="sldNum" sz="quarter" idx="10"/>
          </p:nvPr>
        </p:nvSpPr>
        <p:spPr/>
        <p:txBody>
          <a:bodyPr/>
          <a:lstStyle/>
          <a:p>
            <a:fld id="{4ED900DE-A7BA-48F1-934A-511824EEE9C4}" type="slidenum">
              <a:rPr lang="zh-CN" altLang="en-US" smtClean="0"/>
              <a:pPr/>
              <a:t>22</a:t>
            </a:fld>
            <a:endParaRPr lang="zh-CN" altLang="en-US"/>
          </a:p>
        </p:txBody>
      </p:sp>
    </p:spTree>
    <p:extLst>
      <p:ext uri="{BB962C8B-B14F-4D97-AF65-F5344CB8AC3E}">
        <p14:creationId xmlns:p14="http://schemas.microsoft.com/office/powerpoint/2010/main" val="21715140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r>
              <a:rPr lang="zh-CN" altLang="en-US"/>
              <a:t>模板来自于 </a:t>
            </a:r>
            <a:r>
              <a:rPr lang="en-US" altLang="zh-CN"/>
              <a:t>http://meihua.docer.com/</a:t>
            </a:r>
            <a:endParaRPr lang="zh-CN" altLang="en-US"/>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Narrow" panose="020B06060202020A0204" pitchFamily="34" charset="0"/>
                <a:ea typeface="微软雅黑" panose="020B0503020204020204" pitchFamily="34" charset="-122"/>
              </a:defRPr>
            </a:lvl1pPr>
            <a:lvl2pPr marL="742950" indent="-285750">
              <a:defRPr>
                <a:solidFill>
                  <a:schemeClr val="tx1"/>
                </a:solidFill>
                <a:latin typeface="Arial Narrow" panose="020B06060202020A0204" pitchFamily="34" charset="0"/>
                <a:ea typeface="微软雅黑" panose="020B0503020204020204" pitchFamily="34" charset="-122"/>
              </a:defRPr>
            </a:lvl2pPr>
            <a:lvl3pPr marL="1143000" indent="-228600">
              <a:defRPr>
                <a:solidFill>
                  <a:schemeClr val="tx1"/>
                </a:solidFill>
                <a:latin typeface="Arial Narrow" panose="020B06060202020A0204" pitchFamily="34" charset="0"/>
                <a:ea typeface="微软雅黑" panose="020B0503020204020204" pitchFamily="34" charset="-122"/>
              </a:defRPr>
            </a:lvl3pPr>
            <a:lvl4pPr marL="1600200" indent="-228600">
              <a:defRPr>
                <a:solidFill>
                  <a:schemeClr val="tx1"/>
                </a:solidFill>
                <a:latin typeface="Arial Narrow" panose="020B06060202020A0204" pitchFamily="34" charset="0"/>
                <a:ea typeface="微软雅黑" panose="020B0503020204020204" pitchFamily="34" charset="-122"/>
              </a:defRPr>
            </a:lvl4pPr>
            <a:lvl5pPr marL="2057400" indent="-228600">
              <a:defRPr>
                <a:solidFill>
                  <a:schemeClr val="tx1"/>
                </a:solidFill>
                <a:latin typeface="Arial Narrow" panose="020B06060202020A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Narrow" panose="020B06060202020A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Narrow" panose="020B06060202020A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Narrow" panose="020B06060202020A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Narrow" panose="020B06060202020A0204" pitchFamily="34" charset="0"/>
                <a:ea typeface="微软雅黑" panose="020B0503020204020204" pitchFamily="34" charset="-122"/>
              </a:defRPr>
            </a:lvl9pPr>
          </a:lstStyle>
          <a:p>
            <a:pPr fontAlgn="base">
              <a:spcBef>
                <a:spcPct val="0"/>
              </a:spcBef>
              <a:spcAft>
                <a:spcPct val="0"/>
              </a:spcAft>
            </a:pPr>
            <a:fld id="{481F6061-2F4B-488E-8D92-3753CAD4AFB5}" type="slidenum">
              <a:rPr lang="zh-CN" altLang="en-US" smtClean="0">
                <a:latin typeface="Calibri" panose="020F0502020204030204" pitchFamily="34" charset="0"/>
                <a:ea typeface="宋体" panose="02010600030101010101" pitchFamily="2" charset="-122"/>
              </a:rPr>
              <a:pPr fontAlgn="base">
                <a:spcBef>
                  <a:spcPct val="0"/>
                </a:spcBef>
                <a:spcAft>
                  <a:spcPct val="0"/>
                </a:spcAft>
              </a:pPr>
              <a:t>23</a:t>
            </a:fld>
            <a:endParaRPr lang="zh-CN" altLang="en-US">
              <a:latin typeface="Calibri" panose="020F0502020204030204" pitchFamily="34" charset="0"/>
              <a:ea typeface="宋体" panose="02010600030101010101" pitchFamily="2" charset="-122"/>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C7D8915-0048-44C8-9E6F-FA44878627BF}" type="slidenum">
              <a:rPr lang="zh-CN" altLang="en-US" smtClean="0"/>
              <a:pPr/>
              <a:t>24</a:t>
            </a:fld>
            <a:endParaRPr lang="zh-CN" altLang="en-US"/>
          </a:p>
        </p:txBody>
      </p:sp>
    </p:spTree>
    <p:extLst>
      <p:ext uri="{BB962C8B-B14F-4D97-AF65-F5344CB8AC3E}">
        <p14:creationId xmlns:p14="http://schemas.microsoft.com/office/powerpoint/2010/main" val="190861707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en-US" altLang="zh-CN" dirty="0" smtClean="0"/>
              <a:t>Google Trends</a:t>
            </a:r>
            <a:r>
              <a:rPr lang="zh-CN" altLang="en-US" dirty="0" smtClean="0"/>
              <a:t>：</a:t>
            </a:r>
            <a:r>
              <a:rPr lang="zh-CN" altLang="en-US" sz="1200" dirty="0" smtClean="0">
                <a:latin typeface="微软雅黑" panose="020B0503020204020204" charset="-122"/>
                <a:ea typeface="微软雅黑" panose="020B0503020204020204" charset="-122"/>
                <a:sym typeface="+mn-ea"/>
              </a:rPr>
              <a:t>分析用户在</a:t>
            </a:r>
            <a:r>
              <a:rPr lang="en-US" altLang="zh-CN" sz="1200" dirty="0" smtClean="0">
                <a:latin typeface="微软雅黑" panose="020B0503020204020204" charset="-122"/>
                <a:ea typeface="微软雅黑" panose="020B0503020204020204" charset="-122"/>
                <a:sym typeface="+mn-ea"/>
              </a:rPr>
              <a:t>Google</a:t>
            </a:r>
            <a:r>
              <a:rPr lang="zh-CN" altLang="en-US" sz="1200" dirty="0" smtClean="0">
                <a:latin typeface="微软雅黑" panose="020B0503020204020204" charset="-122"/>
                <a:ea typeface="微软雅黑" panose="020B0503020204020204" charset="-122"/>
                <a:sym typeface="+mn-ea"/>
              </a:rPr>
              <a:t>中搜索过的条目趋势变化。</a:t>
            </a:r>
            <a:endParaRPr lang="en-US" altLang="zh-CN" sz="1200" dirty="0" smtClean="0">
              <a:latin typeface="微软雅黑" panose="020B0503020204020204" charset="-122"/>
              <a:ea typeface="微软雅黑" panose="020B0503020204020204" charset="-122"/>
              <a:sym typeface="+mn-ea"/>
            </a:endParaRPr>
          </a:p>
          <a:p>
            <a:r>
              <a:rPr lang="zh-CN" altLang="en-US" sz="1200" dirty="0" smtClean="0">
                <a:latin typeface="微软雅黑" panose="020B0503020204020204" charset="-122"/>
                <a:ea typeface="微软雅黑" panose="020B0503020204020204" charset="-122"/>
                <a:sym typeface="+mn-ea"/>
              </a:rPr>
              <a:t>主要有三个功能：日搜索，实时搜索和年度搜索汇报</a:t>
            </a:r>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fld id="{AF154411-6D0A-49A7-81D8-9A845F50F6F8}" type="slidenum">
              <a:rPr lang="zh-CN" altLang="en-US" smtClean="0"/>
              <a:pPr/>
              <a:t>25</a:t>
            </a:fld>
            <a:endParaRPr lang="zh-CN" altLang="en-US"/>
          </a:p>
        </p:txBody>
      </p:sp>
    </p:spTree>
    <p:extLst>
      <p:ext uri="{BB962C8B-B14F-4D97-AF65-F5344CB8AC3E}">
        <p14:creationId xmlns:p14="http://schemas.microsoft.com/office/powerpoint/2010/main" val="129305360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翻译案例中的平静型葡萄酒，助教给出的辩证性提示 </a:t>
            </a:r>
            <a:r>
              <a:rPr lang="en-US" altLang="zh-CN" dirty="0" smtClean="0"/>
              <a:t>calm</a:t>
            </a:r>
          </a:p>
          <a:p>
            <a:r>
              <a:rPr lang="zh-CN" altLang="en-US" dirty="0" smtClean="0"/>
              <a:t>但是我们经过之前的谷歌搜索和图片搜索，基本可以确定是</a:t>
            </a:r>
            <a:r>
              <a:rPr lang="en-US" altLang="zh-CN" dirty="0" smtClean="0"/>
              <a:t>still</a:t>
            </a:r>
            <a:r>
              <a:rPr lang="en-US" altLang="zh-CN" baseline="0" dirty="0" smtClean="0"/>
              <a:t> wine</a:t>
            </a:r>
            <a:r>
              <a:rPr lang="zh-CN" altLang="en-US" baseline="0" dirty="0" smtClean="0"/>
              <a:t>。我们可以通过</a:t>
            </a:r>
            <a:r>
              <a:rPr lang="en-US" altLang="zh-CN" baseline="0" dirty="0" smtClean="0"/>
              <a:t>Trends</a:t>
            </a:r>
            <a:r>
              <a:rPr lang="zh-CN" altLang="en-US" baseline="0" dirty="0" smtClean="0"/>
              <a:t>来看一下这两个词使用对比。</a:t>
            </a:r>
            <a:endParaRPr lang="en-US" altLang="zh-CN" baseline="0" dirty="0" smtClean="0"/>
          </a:p>
          <a:p>
            <a:r>
              <a:rPr lang="en-US" altLang="zh-CN" dirty="0" smtClean="0"/>
              <a:t>But:</a:t>
            </a:r>
            <a:r>
              <a:rPr lang="zh-CN" altLang="en-US" dirty="0" smtClean="0"/>
              <a:t>在互评中还看到有人翻译为</a:t>
            </a:r>
            <a:r>
              <a:rPr lang="en-US" altLang="zh-CN" dirty="0" smtClean="0"/>
              <a:t>natural wine</a:t>
            </a:r>
            <a:r>
              <a:rPr lang="zh-CN" altLang="en-US" dirty="0" smtClean="0"/>
              <a:t>，如果我们只以</a:t>
            </a:r>
            <a:r>
              <a:rPr lang="en-US" altLang="zh-CN" dirty="0" smtClean="0"/>
              <a:t>trends</a:t>
            </a:r>
            <a:r>
              <a:rPr lang="zh-CN" altLang="en-US" dirty="0" smtClean="0"/>
              <a:t>为工具，就看到 </a:t>
            </a:r>
            <a:r>
              <a:rPr lang="en-US" altLang="zh-CN" dirty="0" smtClean="0"/>
              <a:t>natural wine</a:t>
            </a:r>
            <a:r>
              <a:rPr lang="zh-CN" altLang="en-US" dirty="0" smtClean="0"/>
              <a:t>用的更多。</a:t>
            </a:r>
            <a:endParaRPr lang="en-US" altLang="zh-CN" dirty="0" smtClean="0"/>
          </a:p>
          <a:p>
            <a:r>
              <a:rPr lang="zh-CN" altLang="en-US" dirty="0" smtClean="0"/>
              <a:t>猜测原因：可能和近年来食品行业都推崇纯天然的特性，一个行业营销的噱头。</a:t>
            </a:r>
            <a:endParaRPr lang="en-US" altLang="zh-CN" dirty="0" smtClean="0"/>
          </a:p>
          <a:p>
            <a:r>
              <a:rPr lang="zh-CN" altLang="en-US" dirty="0" smtClean="0"/>
              <a:t>所以由此可见 </a:t>
            </a:r>
            <a:r>
              <a:rPr lang="en-US" altLang="zh-CN" dirty="0" smtClean="0"/>
              <a:t>Trends</a:t>
            </a:r>
            <a:r>
              <a:rPr lang="zh-CN" altLang="en-US" dirty="0" smtClean="0"/>
              <a:t>这一工具因为没有上下文语料只能看趋势，因此只能作为辅助工具来辅助搜索，最终确定翻译还需使用更精确工具。</a:t>
            </a:r>
          </a:p>
          <a:p>
            <a:endParaRPr lang="zh-CN" altLang="en-US" dirty="0"/>
          </a:p>
        </p:txBody>
      </p:sp>
      <p:sp>
        <p:nvSpPr>
          <p:cNvPr id="4" name="灯片编号占位符 3"/>
          <p:cNvSpPr>
            <a:spLocks noGrp="1"/>
          </p:cNvSpPr>
          <p:nvPr>
            <p:ph type="sldNum" sz="quarter" idx="10"/>
          </p:nvPr>
        </p:nvSpPr>
        <p:spPr/>
        <p:txBody>
          <a:bodyPr/>
          <a:lstStyle/>
          <a:p>
            <a:fld id="{4ED900DE-A7BA-48F1-934A-511824EEE9C4}" type="slidenum">
              <a:rPr lang="zh-CN" altLang="en-US" smtClean="0"/>
              <a:pPr/>
              <a:t>26</a:t>
            </a:fld>
            <a:endParaRPr lang="zh-CN" altLang="en-US"/>
          </a:p>
        </p:txBody>
      </p:sp>
    </p:spTree>
    <p:extLst>
      <p:ext uri="{BB962C8B-B14F-4D97-AF65-F5344CB8AC3E}">
        <p14:creationId xmlns:p14="http://schemas.microsoft.com/office/powerpoint/2010/main" val="61174264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a:lnSpc>
                <a:spcPct val="130000"/>
              </a:lnSpc>
            </a:pPr>
            <a:r>
              <a:rPr lang="en-US" altLang="zh-CN" dirty="0" smtClean="0"/>
              <a:t>Google Ngram:</a:t>
            </a:r>
            <a:r>
              <a:rPr lang="en-US" altLang="zh-CN" sz="1200" dirty="0" smtClean="0">
                <a:solidFill>
                  <a:schemeClr val="tx1"/>
                </a:solidFill>
                <a:latin typeface="微软雅黑" panose="020B0503020204020204" charset="-122"/>
                <a:ea typeface="微软雅黑" panose="020B0503020204020204" charset="-122"/>
              </a:rPr>
              <a:t>1500-2008</a:t>
            </a:r>
            <a:r>
              <a:rPr lang="zh-CN" altLang="en-US" sz="1200" dirty="0" smtClean="0">
                <a:solidFill>
                  <a:schemeClr val="tx1"/>
                </a:solidFill>
                <a:latin typeface="微软雅黑" panose="020B0503020204020204" charset="-122"/>
                <a:ea typeface="微软雅黑" panose="020B0503020204020204" charset="-122"/>
              </a:rPr>
              <a:t>年出版图书语料库</a:t>
            </a:r>
            <a:r>
              <a:rPr lang="en-US" altLang="zh-CN" sz="1200" dirty="0" smtClean="0">
                <a:solidFill>
                  <a:schemeClr val="tx1"/>
                </a:solidFill>
                <a:latin typeface="微软雅黑" panose="020B0503020204020204" charset="-122"/>
                <a:ea typeface="微软雅黑" panose="020B0503020204020204" charset="-122"/>
              </a:rPr>
              <a:t>,</a:t>
            </a:r>
            <a:r>
              <a:rPr lang="en-US" altLang="zh-CN" sz="1200" dirty="0" smtClean="0">
                <a:solidFill>
                  <a:schemeClr val="tx1"/>
                </a:solidFill>
                <a:latin typeface="微软雅黑" panose="020B0503020204020204" charset="-122"/>
                <a:ea typeface="微软雅黑" panose="020B0503020204020204" charset="-122"/>
                <a:sym typeface="+mn-ea"/>
              </a:rPr>
              <a:t>8</a:t>
            </a:r>
            <a:r>
              <a:rPr lang="zh-CN" altLang="en-US" sz="1200" dirty="0" smtClean="0">
                <a:latin typeface="微软雅黑" panose="020B0503020204020204" charset="-122"/>
                <a:ea typeface="微软雅黑" panose="020B0503020204020204" charset="-122"/>
                <a:sym typeface="+mn-ea"/>
              </a:rPr>
              <a:t>种语言：英、法、德、意、西、俄、希伯来语、汉语</a:t>
            </a:r>
            <a:endParaRPr lang="zh-CN" altLang="zh-CN" sz="1200" dirty="0" smtClean="0">
              <a:solidFill>
                <a:schemeClr val="tx1"/>
              </a:solidFill>
              <a:latin typeface="微软雅黑" panose="020B0503020204020204" charset="-122"/>
              <a:ea typeface="微软雅黑" panose="020B0503020204020204" charset="-122"/>
              <a:sym typeface="+mn-ea"/>
            </a:endParaRPr>
          </a:p>
          <a:p>
            <a:r>
              <a:rPr lang="zh-CN" altLang="en-US" dirty="0" smtClean="0"/>
              <a:t>我们博婷老师课上所关注的词义变化，有人分析过</a:t>
            </a:r>
            <a:r>
              <a:rPr lang="en-US" altLang="zh-CN" dirty="0" smtClean="0"/>
              <a:t>guy</a:t>
            </a:r>
            <a:r>
              <a:rPr lang="zh-CN" altLang="en-US" dirty="0" smtClean="0"/>
              <a:t>这个词，老师提到</a:t>
            </a:r>
            <a:r>
              <a:rPr lang="en-US" altLang="zh-CN" dirty="0" smtClean="0"/>
              <a:t>gay</a:t>
            </a:r>
            <a:r>
              <a:rPr lang="zh-CN" altLang="en-US" dirty="0" smtClean="0"/>
              <a:t>这个词也有变化。</a:t>
            </a:r>
            <a:endParaRPr lang="en-US" altLang="zh-CN" dirty="0" smtClean="0"/>
          </a:p>
          <a:p>
            <a:r>
              <a:rPr lang="zh-CN" altLang="en-US" dirty="0" smtClean="0"/>
              <a:t>我们就可以用这个工具进行查询</a:t>
            </a:r>
          </a:p>
          <a:p>
            <a:endParaRPr lang="zh-CN" altLang="en-US" dirty="0"/>
          </a:p>
        </p:txBody>
      </p:sp>
      <p:sp>
        <p:nvSpPr>
          <p:cNvPr id="4" name="灯片编号占位符 3"/>
          <p:cNvSpPr>
            <a:spLocks noGrp="1"/>
          </p:cNvSpPr>
          <p:nvPr>
            <p:ph type="sldNum" sz="quarter" idx="10"/>
          </p:nvPr>
        </p:nvSpPr>
        <p:spPr/>
        <p:txBody>
          <a:bodyPr/>
          <a:lstStyle/>
          <a:p>
            <a:fld id="{AF154411-6D0A-49A7-81D8-9A845F50F6F8}" type="slidenum">
              <a:rPr lang="zh-CN" altLang="en-US" smtClean="0"/>
              <a:pPr/>
              <a:t>27</a:t>
            </a:fld>
            <a:endParaRPr lang="zh-CN" altLang="en-US"/>
          </a:p>
        </p:txBody>
      </p:sp>
    </p:spTree>
    <p:extLst>
      <p:ext uri="{BB962C8B-B14F-4D97-AF65-F5344CB8AC3E}">
        <p14:creationId xmlns:p14="http://schemas.microsoft.com/office/powerpoint/2010/main" val="12930536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可以看到</a:t>
            </a:r>
            <a:r>
              <a:rPr lang="en-US" altLang="zh-CN" dirty="0" err="1" smtClean="0"/>
              <a:t>oed</a:t>
            </a:r>
            <a:r>
              <a:rPr lang="zh-CN" altLang="en-US" dirty="0" smtClean="0"/>
              <a:t>字典解释，最初</a:t>
            </a:r>
            <a:r>
              <a:rPr lang="en-US" altLang="zh-CN" dirty="0" smtClean="0"/>
              <a:t>gay</a:t>
            </a:r>
            <a:r>
              <a:rPr lang="zh-CN" altLang="en-US" dirty="0" smtClean="0"/>
              <a:t>这个词是表示高兴的愉快的。</a:t>
            </a:r>
            <a:endParaRPr lang="en-US" altLang="zh-CN" dirty="0" smtClean="0"/>
          </a:p>
          <a:p>
            <a:r>
              <a:rPr lang="zh-CN" altLang="en-US" dirty="0" smtClean="0"/>
              <a:t>到</a:t>
            </a:r>
            <a:r>
              <a:rPr lang="en-US" altLang="zh-CN" dirty="0" smtClean="0"/>
              <a:t>1920</a:t>
            </a:r>
            <a:r>
              <a:rPr lang="zh-CN" altLang="en-US" dirty="0" smtClean="0"/>
              <a:t>年左右，衍生出同性恋，但由于当时恐同等思想，所以使用有所下降。</a:t>
            </a:r>
            <a:endParaRPr lang="en-US" altLang="zh-CN" dirty="0" smtClean="0"/>
          </a:p>
          <a:p>
            <a:r>
              <a:rPr lang="zh-CN" altLang="en-US" dirty="0" smtClean="0"/>
              <a:t>而近年来，随着对平权运动和</a:t>
            </a:r>
            <a:r>
              <a:rPr lang="en-US" altLang="zh-CN" dirty="0" smtClean="0"/>
              <a:t>LGBT</a:t>
            </a:r>
            <a:r>
              <a:rPr lang="zh-CN" altLang="en-US" dirty="0" smtClean="0"/>
              <a:t>这一群体的关注，这个词使用又有所增加。</a:t>
            </a:r>
          </a:p>
          <a:p>
            <a:endParaRPr lang="zh-CN" altLang="en-US" dirty="0"/>
          </a:p>
        </p:txBody>
      </p:sp>
      <p:sp>
        <p:nvSpPr>
          <p:cNvPr id="4" name="灯片编号占位符 3"/>
          <p:cNvSpPr>
            <a:spLocks noGrp="1"/>
          </p:cNvSpPr>
          <p:nvPr>
            <p:ph type="sldNum" sz="quarter" idx="10"/>
          </p:nvPr>
        </p:nvSpPr>
        <p:spPr/>
        <p:txBody>
          <a:bodyPr/>
          <a:lstStyle/>
          <a:p>
            <a:fld id="{4ED900DE-A7BA-48F1-934A-511824EEE9C4}" type="slidenum">
              <a:rPr lang="zh-CN" altLang="en-US" smtClean="0"/>
              <a:pPr/>
              <a:t>28</a:t>
            </a:fld>
            <a:endParaRPr lang="zh-CN" altLang="en-US"/>
          </a:p>
        </p:txBody>
      </p:sp>
    </p:spTree>
    <p:extLst>
      <p:ext uri="{BB962C8B-B14F-4D97-AF65-F5344CB8AC3E}">
        <p14:creationId xmlns:p14="http://schemas.microsoft.com/office/powerpoint/2010/main" val="137598201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还是在博婷老师翻译作业中，我们翻译的一篇文章说狄更斯比巴尔扎克和大仲马更受欢迎。</a:t>
            </a:r>
            <a:endParaRPr lang="en-US" altLang="zh-CN" dirty="0" smtClean="0"/>
          </a:p>
          <a:p>
            <a:r>
              <a:rPr lang="zh-CN" altLang="en-US" dirty="0" smtClean="0"/>
              <a:t>那对于我们中国人而言对这几个作家只是听说过，但如何能证明其更受欢迎，就可以用</a:t>
            </a:r>
            <a:r>
              <a:rPr lang="en-US" altLang="zh-CN" dirty="0" err="1" smtClean="0"/>
              <a:t>Ngram</a:t>
            </a:r>
            <a:r>
              <a:rPr lang="zh-CN" altLang="en-US" dirty="0" smtClean="0"/>
              <a:t>这一工具查看</a:t>
            </a:r>
            <a:endParaRPr lang="en-US" altLang="zh-CN" dirty="0" smtClean="0"/>
          </a:p>
          <a:p>
            <a:r>
              <a:rPr lang="zh-CN" altLang="en-US" dirty="0" smtClean="0"/>
              <a:t>但是这里其实也发现一个问题，刚开始我们发现似乎是对的，但是搜索全名发现差距没有那么大，</a:t>
            </a:r>
            <a:endParaRPr lang="en-US" altLang="zh-CN" dirty="0" smtClean="0"/>
          </a:p>
          <a:p>
            <a:r>
              <a:rPr lang="zh-CN" altLang="en-US" dirty="0" smtClean="0"/>
              <a:t>但我们都知道巴尔扎克和大仲马是法国作家，如果以英文语料库搜索似乎不太公平，</a:t>
            </a:r>
            <a:endParaRPr lang="en-US" altLang="zh-CN" dirty="0" smtClean="0"/>
          </a:p>
          <a:p>
            <a:r>
              <a:rPr lang="zh-CN" altLang="en-US" dirty="0" smtClean="0"/>
              <a:t>切换到法语语料库，我们又会发现不一样趋势。</a:t>
            </a:r>
            <a:endParaRPr lang="en-US" altLang="zh-CN" dirty="0" smtClean="0"/>
          </a:p>
          <a:p>
            <a:endParaRPr lang="en-US" altLang="zh-CN" dirty="0" smtClean="0"/>
          </a:p>
          <a:p>
            <a:r>
              <a:rPr lang="zh-CN" altLang="en-US" dirty="0" smtClean="0"/>
              <a:t>总结：从这里我们可以看到因为语料库语言不同，搜索出来的东西对比趋势就是不同的。</a:t>
            </a:r>
            <a:endParaRPr lang="en-US" altLang="zh-CN" dirty="0" smtClean="0"/>
          </a:p>
          <a:p>
            <a:r>
              <a:rPr lang="zh-CN" altLang="en-US" dirty="0" smtClean="0"/>
              <a:t>所以这个软件依然只能做辅助类软件。</a:t>
            </a:r>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fld id="{4ED900DE-A7BA-48F1-934A-511824EEE9C4}" type="slidenum">
              <a:rPr lang="zh-CN" altLang="en-US" smtClean="0"/>
              <a:pPr/>
              <a:t>29</a:t>
            </a:fld>
            <a:endParaRPr lang="zh-CN" altLang="en-US"/>
          </a:p>
        </p:txBody>
      </p:sp>
    </p:spTree>
    <p:extLst>
      <p:ext uri="{BB962C8B-B14F-4D97-AF65-F5344CB8AC3E}">
        <p14:creationId xmlns:p14="http://schemas.microsoft.com/office/powerpoint/2010/main" val="224149758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897584D-8746-4D72-BA3A-5A81C8B5466D}" type="slidenum">
              <a:rPr lang="zh-CN" altLang="en-US" smtClean="0"/>
              <a:pPr/>
              <a:t>30</a:t>
            </a:fld>
            <a:endParaRPr lang="zh-CN" altLang="en-US"/>
          </a:p>
        </p:txBody>
      </p:sp>
    </p:spTree>
    <p:extLst>
      <p:ext uri="{BB962C8B-B14F-4D97-AF65-F5344CB8AC3E}">
        <p14:creationId xmlns:p14="http://schemas.microsoft.com/office/powerpoint/2010/main" val="410258066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b="1" dirty="0" smtClean="0">
                <a:solidFill>
                  <a:srgbClr val="00B0F0"/>
                </a:solidFill>
                <a:latin typeface="黑体" panose="02010600030101010101" charset="-122"/>
                <a:ea typeface="黑体" panose="02010600030101010101" charset="-122"/>
                <a:sym typeface="+mn-ea"/>
              </a:rPr>
              <a:t>Google A</a:t>
            </a:r>
            <a:r>
              <a:rPr lang="en-US" altLang="zh-CN" b="1" dirty="0" smtClean="0">
                <a:solidFill>
                  <a:srgbClr val="00B0F0"/>
                </a:solidFill>
                <a:latin typeface="黑体" panose="02010600030101010101" charset="-122"/>
                <a:ea typeface="黑体" panose="02010600030101010101" charset="-122"/>
                <a:sym typeface="+mn-ea"/>
              </a:rPr>
              <a:t>d</a:t>
            </a:r>
            <a:r>
              <a:rPr lang="zh-CN" altLang="en-US" b="1" dirty="0" smtClean="0">
                <a:solidFill>
                  <a:srgbClr val="00B0F0"/>
                </a:solidFill>
                <a:latin typeface="黑体" panose="02010600030101010101" charset="-122"/>
                <a:ea typeface="黑体" panose="02010600030101010101" charset="-122"/>
                <a:sym typeface="+mn-ea"/>
              </a:rPr>
              <a:t>s</a:t>
            </a:r>
            <a:endParaRPr lang="zh-CN" altLang="en-US" b="1" dirty="0" smtClean="0">
              <a:solidFill>
                <a:srgbClr val="00B0F0"/>
              </a:solidFill>
              <a:latin typeface="黑体" panose="02010600030101010101" charset="-122"/>
              <a:ea typeface="黑体" panose="02010600030101010101" charset="-122"/>
            </a:endParaRPr>
          </a:p>
          <a:p>
            <a:r>
              <a:rPr lang="zh-CN" altLang="en-US" dirty="0" smtClean="0"/>
              <a:t>原名 Google AdWords，是 Google 公司主要的广告服务产品，也是 Google 的主要收入来源，发布于2000年10月23日。它为文本广告、横幅广告和多元媒体广告提供每点击成本（CPC）、千人点击成本（CPM）和指定站点广告发布服务。 </a:t>
            </a:r>
          </a:p>
          <a:p>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fld id="{AF154411-6D0A-49A7-81D8-9A845F50F6F8}" type="slidenum">
              <a:rPr lang="zh-CN" altLang="en-US" smtClean="0"/>
              <a:pPr/>
              <a:t>31</a:t>
            </a:fld>
            <a:endParaRPr lang="zh-CN" altLang="en-US"/>
          </a:p>
        </p:txBody>
      </p:sp>
    </p:spTree>
    <p:extLst>
      <p:ext uri="{BB962C8B-B14F-4D97-AF65-F5344CB8AC3E}">
        <p14:creationId xmlns:p14="http://schemas.microsoft.com/office/powerpoint/2010/main" val="12930536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897584D-8746-4D72-BA3A-5A81C8B5466D}" type="slidenum">
              <a:rPr lang="zh-CN" altLang="en-US" smtClean="0"/>
              <a:t>5</a:t>
            </a:fld>
            <a:endParaRPr lang="zh-CN" altLang="en-US"/>
          </a:p>
        </p:txBody>
      </p:sp>
    </p:spTree>
    <p:extLst>
      <p:ext uri="{BB962C8B-B14F-4D97-AF65-F5344CB8AC3E}">
        <p14:creationId xmlns:p14="http://schemas.microsoft.com/office/powerpoint/2010/main" val="23432667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我们主要介绍 </a:t>
            </a:r>
            <a:r>
              <a:rPr lang="en-US" altLang="zh-CN" dirty="0" smtClean="0">
                <a:solidFill>
                  <a:schemeClr val="tx1">
                    <a:lumMod val="50000"/>
                    <a:lumOff val="50000"/>
                  </a:schemeClr>
                </a:solidFill>
                <a:sym typeface="+mn-ea"/>
              </a:rPr>
              <a:t>Google Keyword Planner</a:t>
            </a:r>
            <a:r>
              <a:rPr lang="zh-CN" altLang="en-US" dirty="0" smtClean="0">
                <a:solidFill>
                  <a:schemeClr val="tx1">
                    <a:lumMod val="50000"/>
                    <a:lumOff val="50000"/>
                  </a:schemeClr>
                </a:solidFill>
                <a:sym typeface="+mn-ea"/>
              </a:rPr>
              <a:t>，或称 </a:t>
            </a:r>
            <a:r>
              <a:rPr lang="en-US" altLang="zh-CN" dirty="0" smtClean="0">
                <a:solidFill>
                  <a:schemeClr val="tx1">
                    <a:lumMod val="50000"/>
                    <a:lumOff val="50000"/>
                  </a:schemeClr>
                </a:solidFill>
                <a:sym typeface="+mn-ea"/>
              </a:rPr>
              <a:t>Google </a:t>
            </a:r>
            <a:r>
              <a:rPr lang="zh-CN" altLang="en-US" dirty="0" smtClean="0">
                <a:solidFill>
                  <a:schemeClr val="tx1">
                    <a:lumMod val="50000"/>
                    <a:lumOff val="50000"/>
                  </a:schemeClr>
                </a:solidFill>
                <a:sym typeface="+mn-ea"/>
              </a:rPr>
              <a:t>关键字方案，使用该服务，可以在 </a:t>
            </a:r>
            <a:r>
              <a:rPr lang="en-US" altLang="zh-CN" dirty="0" smtClean="0">
                <a:solidFill>
                  <a:schemeClr val="tx1">
                    <a:lumMod val="50000"/>
                    <a:lumOff val="50000"/>
                  </a:schemeClr>
                </a:solidFill>
                <a:sym typeface="+mn-ea"/>
              </a:rPr>
              <a:t>Google </a:t>
            </a:r>
            <a:r>
              <a:rPr lang="zh-CN" altLang="en-US" dirty="0" smtClean="0">
                <a:solidFill>
                  <a:schemeClr val="tx1">
                    <a:lumMod val="50000"/>
                    <a:lumOff val="50000"/>
                  </a:schemeClr>
                </a:solidFill>
                <a:sym typeface="+mn-ea"/>
              </a:rPr>
              <a:t>搜索的结果界面中显示我们的广告，如图所示。</a:t>
            </a:r>
            <a:r>
              <a:rPr lang="zh-CN" altLang="zh-CN" dirty="0" smtClean="0">
                <a:solidFill>
                  <a:schemeClr val="tx1">
                    <a:lumMod val="50000"/>
                    <a:lumOff val="50000"/>
                  </a:schemeClr>
                </a:solidFill>
              </a:rPr>
              <a:t>我们搜索 </a:t>
            </a:r>
            <a:r>
              <a:rPr lang="en-US" altLang="zh-CN" dirty="0" smtClean="0">
                <a:solidFill>
                  <a:schemeClr val="tx1">
                    <a:lumMod val="50000"/>
                    <a:lumOff val="50000"/>
                  </a:schemeClr>
                </a:solidFill>
              </a:rPr>
              <a:t>mobile </a:t>
            </a:r>
            <a:r>
              <a:rPr lang="zh-CN" altLang="en-US" dirty="0" smtClean="0">
                <a:solidFill>
                  <a:schemeClr val="tx1">
                    <a:lumMod val="50000"/>
                    <a:lumOff val="50000"/>
                  </a:schemeClr>
                </a:solidFill>
              </a:rPr>
              <a:t>一词，渣打银行的广告出现在结果页的上方位置。</a:t>
            </a:r>
          </a:p>
          <a:p>
            <a:r>
              <a:rPr lang="en-US" altLang="zh-CN" dirty="0" smtClean="0"/>
              <a:t> </a:t>
            </a:r>
            <a:r>
              <a:rPr lang="zh-CN" altLang="en-US" dirty="0" smtClean="0"/>
              <a:t>我们进入 </a:t>
            </a:r>
            <a:r>
              <a:rPr lang="zh-CN" altLang="en-US" dirty="0" smtClean="0">
                <a:solidFill>
                  <a:srgbClr val="00B0F0"/>
                </a:solidFill>
                <a:latin typeface="黑体" panose="02010600030101010101" charset="-122"/>
                <a:ea typeface="黑体" panose="02010600030101010101" charset="-122"/>
                <a:sym typeface="+mn-ea"/>
              </a:rPr>
              <a:t>Google Keyword Planner，在搜索框输入关键词后可以返回有关关键字的数据，如图所示。我们看到 </a:t>
            </a:r>
            <a:r>
              <a:rPr lang="en-US" altLang="zh-CN" dirty="0" smtClean="0">
                <a:solidFill>
                  <a:srgbClr val="00B0F0"/>
                </a:solidFill>
                <a:latin typeface="黑体" panose="02010600030101010101" charset="-122"/>
                <a:ea typeface="黑体" panose="02010600030101010101" charset="-122"/>
                <a:sym typeface="+mn-ea"/>
              </a:rPr>
              <a:t>mobile </a:t>
            </a:r>
            <a:r>
              <a:rPr lang="zh-CN" altLang="en-US" dirty="0" smtClean="0">
                <a:solidFill>
                  <a:srgbClr val="00B0F0"/>
                </a:solidFill>
                <a:latin typeface="黑体" panose="02010600030101010101" charset="-122"/>
                <a:ea typeface="黑体" panose="02010600030101010101" charset="-122"/>
                <a:sym typeface="+mn-ea"/>
              </a:rPr>
              <a:t>的平均月搜索量</a:t>
            </a:r>
            <a:r>
              <a:rPr lang="zh-CN" altLang="zh-CN" dirty="0" smtClean="0">
                <a:solidFill>
                  <a:srgbClr val="00B0F0"/>
                </a:solidFill>
                <a:latin typeface="黑体" panose="02010600030101010101" charset="-122"/>
                <a:ea typeface="黑体" panose="02010600030101010101" charset="-122"/>
                <a:sym typeface="+mn-ea"/>
              </a:rPr>
              <a:t>和 </a:t>
            </a:r>
            <a:r>
              <a:rPr lang="en-US" altLang="zh-CN" dirty="0" smtClean="0">
                <a:solidFill>
                  <a:srgbClr val="00B0F0"/>
                </a:solidFill>
                <a:latin typeface="黑体" panose="02010600030101010101" charset="-122"/>
                <a:ea typeface="黑体" panose="02010600030101010101" charset="-122"/>
                <a:sym typeface="+mn-ea"/>
              </a:rPr>
              <a:t>phone </a:t>
            </a:r>
            <a:r>
              <a:rPr lang="zh-CN" altLang="en-US" dirty="0" smtClean="0">
                <a:solidFill>
                  <a:srgbClr val="00B0F0"/>
                </a:solidFill>
                <a:latin typeface="黑体" panose="02010600030101010101" charset="-122"/>
                <a:ea typeface="黑体" panose="02010600030101010101" charset="-122"/>
                <a:sym typeface="+mn-ea"/>
              </a:rPr>
              <a:t>处于一个量级，而广告价格却相差不少。假设我们的公司是做手机相关业务的中国企业，需要拓展英语国家业务而预算不足时，我们将手机的翻译换做 </a:t>
            </a:r>
            <a:r>
              <a:rPr lang="en-US" altLang="zh-CN" dirty="0" smtClean="0">
                <a:solidFill>
                  <a:srgbClr val="00B0F0"/>
                </a:solidFill>
                <a:latin typeface="黑体" panose="02010600030101010101" charset="-122"/>
                <a:ea typeface="黑体" panose="02010600030101010101" charset="-122"/>
                <a:sym typeface="+mn-ea"/>
              </a:rPr>
              <a:t>mobile</a:t>
            </a:r>
            <a:r>
              <a:rPr lang="zh-CN" altLang="en-US" dirty="0" smtClean="0">
                <a:solidFill>
                  <a:srgbClr val="00B0F0"/>
                </a:solidFill>
                <a:latin typeface="黑体" panose="02010600030101010101" charset="-122"/>
                <a:ea typeface="黑体" panose="02010600030101010101" charset="-122"/>
                <a:sym typeface="+mn-ea"/>
              </a:rPr>
              <a:t>，而</a:t>
            </a:r>
            <a:r>
              <a:rPr lang="zh-CN" altLang="zh-CN" dirty="0" smtClean="0">
                <a:solidFill>
                  <a:srgbClr val="00B0F0"/>
                </a:solidFill>
                <a:latin typeface="黑体" panose="02010600030101010101" charset="-122"/>
                <a:ea typeface="黑体" panose="02010600030101010101" charset="-122"/>
                <a:sym typeface="+mn-ea"/>
              </a:rPr>
              <a:t>避免 </a:t>
            </a:r>
            <a:r>
              <a:rPr lang="en-US" altLang="zh-CN" dirty="0" smtClean="0">
                <a:solidFill>
                  <a:srgbClr val="00B0F0"/>
                </a:solidFill>
                <a:latin typeface="黑体" panose="02010600030101010101" charset="-122"/>
                <a:ea typeface="黑体" panose="02010600030101010101" charset="-122"/>
                <a:sym typeface="+mn-ea"/>
              </a:rPr>
              <a:t>phone </a:t>
            </a:r>
            <a:r>
              <a:rPr lang="zh-CN" altLang="en-US" dirty="0" smtClean="0">
                <a:solidFill>
                  <a:srgbClr val="00B0F0"/>
                </a:solidFill>
                <a:latin typeface="黑体" panose="02010600030101010101" charset="-122"/>
                <a:ea typeface="黑体" panose="02010600030101010101" charset="-122"/>
                <a:sym typeface="+mn-ea"/>
              </a:rPr>
              <a:t>一词，以节约成本。</a:t>
            </a:r>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fld id="{4ED900DE-A7BA-48F1-934A-511824EEE9C4}" type="slidenum">
              <a:rPr lang="zh-CN" altLang="en-US" smtClean="0"/>
              <a:pPr/>
              <a:t>32</a:t>
            </a:fld>
            <a:endParaRPr lang="zh-CN" altLang="en-US"/>
          </a:p>
        </p:txBody>
      </p:sp>
    </p:spTree>
    <p:extLst>
      <p:ext uri="{BB962C8B-B14F-4D97-AF65-F5344CB8AC3E}">
        <p14:creationId xmlns:p14="http://schemas.microsoft.com/office/powerpoint/2010/main" val="150603545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dirty="0"/>
              <a:t>        </a:t>
            </a:r>
            <a:r>
              <a:rPr lang="zh-CN" altLang="en-US" dirty="0"/>
              <a:t>如图所示，是 </a:t>
            </a:r>
            <a:r>
              <a:rPr lang="en-US" altLang="zh-CN" dirty="0"/>
              <a:t>Google Analytics </a:t>
            </a:r>
            <a:r>
              <a:rPr lang="zh-CN" altLang="en-US" dirty="0"/>
              <a:t>的首页。这是高垚鑫同学（我）用他（我）在 </a:t>
            </a:r>
            <a:r>
              <a:rPr lang="en-US" altLang="zh-CN" dirty="0" err="1"/>
              <a:t>GitHub</a:t>
            </a:r>
            <a:r>
              <a:rPr lang="en-US" altLang="zh-CN" dirty="0"/>
              <a:t> </a:t>
            </a:r>
            <a:r>
              <a:rPr lang="zh-CN" altLang="en-US" dirty="0"/>
              <a:t>上托管的个人网站作为分析对象而得到的结果。我们可以在页面左侧的菜单抽屉里面看到 </a:t>
            </a:r>
            <a:r>
              <a:rPr lang="en-US" altLang="zh-CN" dirty="0"/>
              <a:t>Google Analytics </a:t>
            </a:r>
            <a:r>
              <a:rPr lang="zh-CN" altLang="en-US" dirty="0"/>
              <a:t>主要提供五大报告，分别是实时、受众群体、流量获取、行为和转化。下面主要介绍几个对翻译或本地化有用的数据。</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dirty="0"/>
              <a:t>        </a:t>
            </a:r>
            <a:r>
              <a:rPr lang="zh-CN" altLang="en-US" dirty="0"/>
              <a:t>我们依次进入报告中的受众群体</a:t>
            </a:r>
            <a:r>
              <a:rPr lang="zh-CN" altLang="en-US" dirty="0" smtClean="0">
                <a:solidFill>
                  <a:srgbClr val="00B0F0"/>
                </a:solidFill>
                <a:latin typeface="黑体" panose="02010600030101010101" charset="-122"/>
                <a:ea typeface="黑体" panose="02010600030101010101" charset="-122"/>
                <a:sym typeface="+mn-ea"/>
              </a:rPr>
              <a:t> </a:t>
            </a:r>
            <a:r>
              <a:rPr lang="en-US" altLang="zh-CN" dirty="0" smtClean="0">
                <a:solidFill>
                  <a:srgbClr val="00B0F0"/>
                </a:solidFill>
                <a:latin typeface="黑体" panose="02010600030101010101" charset="-122"/>
                <a:ea typeface="黑体" panose="02010600030101010101" charset="-122"/>
                <a:sym typeface="+mn-ea"/>
              </a:rPr>
              <a:t>-&gt; </a:t>
            </a:r>
            <a:r>
              <a:rPr lang="zh-CN" altLang="en-US" dirty="0" smtClean="0">
                <a:solidFill>
                  <a:srgbClr val="00B0F0"/>
                </a:solidFill>
                <a:latin typeface="黑体" panose="02010600030101010101" charset="-122"/>
                <a:ea typeface="黑体" panose="02010600030101010101" charset="-122"/>
                <a:sym typeface="+mn-ea"/>
              </a:rPr>
              <a:t>地理位置 </a:t>
            </a:r>
            <a:r>
              <a:rPr lang="en-US" altLang="zh-CN" dirty="0" smtClean="0">
                <a:solidFill>
                  <a:srgbClr val="00B0F0"/>
                </a:solidFill>
                <a:latin typeface="黑体" panose="02010600030101010101" charset="-122"/>
                <a:ea typeface="黑体" panose="02010600030101010101" charset="-122"/>
                <a:sym typeface="+mn-ea"/>
              </a:rPr>
              <a:t>-&gt; </a:t>
            </a:r>
            <a:r>
              <a:rPr lang="zh-CN" altLang="en-US" dirty="0" smtClean="0">
                <a:solidFill>
                  <a:srgbClr val="00B0F0"/>
                </a:solidFill>
                <a:latin typeface="黑体" panose="02010600030101010101" charset="-122"/>
                <a:ea typeface="黑体" panose="02010600030101010101" charset="-122"/>
                <a:sym typeface="+mn-ea"/>
              </a:rPr>
              <a:t>语言。在这里我们可以看到所有访问网站的用户其访问设备所设定的语言。在这里，是两位简体中文用户和一位英文用户。右侧的饼图更直观地显示了各语言占总数的份额。</a:t>
            </a:r>
          </a:p>
          <a:p>
            <a:r>
              <a:rPr lang="zh-CN" altLang="en-US" dirty="0" smtClean="0">
                <a:solidFill>
                  <a:srgbClr val="00B0F0"/>
                </a:solidFill>
                <a:latin typeface="黑体" panose="02010600030101010101" charset="-122"/>
                <a:ea typeface="黑体" panose="02010600030101010101" charset="-122"/>
                <a:sym typeface="+mn-ea"/>
              </a:rPr>
              <a:t>        那么该数据对翻译或本地化的用途是什么呢？</a:t>
            </a:r>
            <a:endParaRPr lang="en-US" altLang="zh-CN" dirty="0" smtClean="0">
              <a:solidFill>
                <a:srgbClr val="00B0F0"/>
              </a:solidFill>
              <a:latin typeface="黑体" panose="02010600030101010101" charset="-122"/>
              <a:ea typeface="黑体" panose="02010600030101010101" charset="-122"/>
              <a:sym typeface="+mn-ea"/>
            </a:endParaRPr>
          </a:p>
          <a:p>
            <a:endParaRPr lang="en-US" altLang="zh-CN" dirty="0" smtClean="0">
              <a:solidFill>
                <a:srgbClr val="00B0F0"/>
              </a:solidFill>
              <a:latin typeface="黑体" panose="02010600030101010101" charset="-122"/>
              <a:ea typeface="黑体" panose="02010600030101010101" charset="-122"/>
              <a:sym typeface="+mn-ea"/>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solidFill>
                  <a:srgbClr val="00B0F0"/>
                </a:solidFill>
                <a:latin typeface="黑体" panose="02010600030101010101" charset="-122"/>
                <a:ea typeface="黑体" panose="02010600030101010101" charset="-122"/>
                <a:sym typeface="+mn-ea"/>
              </a:rPr>
              <a:t>总之，</a:t>
            </a:r>
            <a:r>
              <a:rPr lang="en-US" altLang="zh-CN" dirty="0" smtClean="0">
                <a:solidFill>
                  <a:srgbClr val="00B0F0"/>
                </a:solidFill>
                <a:latin typeface="黑体" panose="02010600030101010101" charset="-122"/>
                <a:ea typeface="黑体" panose="02010600030101010101" charset="-122"/>
                <a:sym typeface="+mn-ea"/>
              </a:rPr>
              <a:t>Google Analytics </a:t>
            </a:r>
            <a:r>
              <a:rPr lang="zh-CN" altLang="en-US" dirty="0" smtClean="0">
                <a:solidFill>
                  <a:srgbClr val="00B0F0"/>
                </a:solidFill>
                <a:latin typeface="黑体" panose="02010600030101010101" charset="-122"/>
                <a:ea typeface="黑体" panose="02010600030101010101" charset="-122"/>
                <a:sym typeface="+mn-ea"/>
              </a:rPr>
              <a:t>可以为我们提供网站中可供分析的数据，我们可以通过这些数据更好地进行本地化工作</a:t>
            </a:r>
            <a:r>
              <a:rPr lang="zh-CN" altLang="zh-CN" dirty="0" smtClean="0">
                <a:solidFill>
                  <a:srgbClr val="00B0F0"/>
                </a:solidFill>
                <a:latin typeface="黑体" panose="02010600030101010101" charset="-122"/>
                <a:ea typeface="黑体" panose="02010600030101010101" charset="-122"/>
                <a:sym typeface="+mn-ea"/>
              </a:rPr>
              <a:t>，提升用户体验</a:t>
            </a:r>
            <a:r>
              <a:rPr lang="zh-CN" altLang="en-US" dirty="0" smtClean="0">
                <a:solidFill>
                  <a:srgbClr val="00B0F0"/>
                </a:solidFill>
                <a:latin typeface="黑体" panose="02010600030101010101" charset="-122"/>
                <a:ea typeface="黑体" panose="02010600030101010101" charset="-122"/>
                <a:sym typeface="+mn-ea"/>
              </a:rPr>
              <a:t>。</a:t>
            </a:r>
            <a:endParaRPr lang="zh-CN" altLang="en-US" dirty="0" smtClean="0"/>
          </a:p>
          <a:p>
            <a:endParaRPr lang="zh-CN" altLang="en-US" dirty="0" smtClean="0">
              <a:solidFill>
                <a:srgbClr val="00B0F0"/>
              </a:solidFill>
              <a:latin typeface="黑体" panose="02010600030101010101" charset="-122"/>
              <a:ea typeface="黑体" panose="02010600030101010101" charset="-122"/>
              <a:sym typeface="+mn-ea"/>
            </a:endParaRPr>
          </a:p>
          <a:p>
            <a:endParaRPr lang="zh-CN" altLang="en-US"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dirty="0"/>
              <a:t>        </a:t>
            </a:r>
            <a:r>
              <a:rPr lang="zh-CN" altLang="en-US" dirty="0"/>
              <a:t>我们依次进入报告中的受众群体</a:t>
            </a:r>
            <a:r>
              <a:rPr lang="zh-CN" altLang="en-US" dirty="0" smtClean="0">
                <a:solidFill>
                  <a:srgbClr val="00B0F0"/>
                </a:solidFill>
                <a:latin typeface="黑体" panose="02010600030101010101" charset="-122"/>
                <a:ea typeface="黑体" panose="02010600030101010101" charset="-122"/>
                <a:sym typeface="+mn-ea"/>
              </a:rPr>
              <a:t> </a:t>
            </a:r>
            <a:r>
              <a:rPr lang="en-US" altLang="zh-CN" dirty="0" smtClean="0">
                <a:solidFill>
                  <a:srgbClr val="00B0F0"/>
                </a:solidFill>
                <a:latin typeface="黑体" panose="02010600030101010101" charset="-122"/>
                <a:ea typeface="黑体" panose="02010600030101010101" charset="-122"/>
                <a:sym typeface="+mn-ea"/>
              </a:rPr>
              <a:t>-&gt; </a:t>
            </a:r>
            <a:r>
              <a:rPr lang="zh-CN" altLang="en-US" dirty="0" smtClean="0">
                <a:solidFill>
                  <a:srgbClr val="00B0F0"/>
                </a:solidFill>
                <a:latin typeface="黑体" panose="02010600030101010101" charset="-122"/>
                <a:ea typeface="黑体" panose="02010600030101010101" charset="-122"/>
                <a:sym typeface="+mn-ea"/>
              </a:rPr>
              <a:t>地理位置 </a:t>
            </a:r>
            <a:r>
              <a:rPr lang="en-US" altLang="zh-CN" dirty="0" smtClean="0">
                <a:solidFill>
                  <a:srgbClr val="00B0F0"/>
                </a:solidFill>
                <a:latin typeface="黑体" panose="02010600030101010101" charset="-122"/>
                <a:ea typeface="黑体" panose="02010600030101010101" charset="-122"/>
                <a:sym typeface="+mn-ea"/>
              </a:rPr>
              <a:t>-&gt; </a:t>
            </a:r>
            <a:r>
              <a:rPr lang="zh-CN" altLang="en-US" dirty="0" smtClean="0">
                <a:solidFill>
                  <a:srgbClr val="00B0F0"/>
                </a:solidFill>
                <a:latin typeface="黑体" panose="02010600030101010101" charset="-122"/>
                <a:ea typeface="黑体" panose="02010600030101010101" charset="-122"/>
                <a:sym typeface="+mn-ea"/>
              </a:rPr>
              <a:t>语言。在这里我们可以看到所有访问网站的用户其访问设备所设定的语言。在这里，是两位简体中文用户和一位英文用户。右侧的饼图更直观地显示了各语言占总数的份额。</a:t>
            </a:r>
          </a:p>
          <a:p>
            <a:r>
              <a:rPr lang="zh-CN" altLang="en-US" dirty="0" smtClean="0">
                <a:solidFill>
                  <a:srgbClr val="00B0F0"/>
                </a:solidFill>
                <a:latin typeface="黑体" panose="02010600030101010101" charset="-122"/>
                <a:ea typeface="黑体" panose="02010600030101010101" charset="-122"/>
                <a:sym typeface="+mn-ea"/>
              </a:rPr>
              <a:t>        那么该数据对翻译或本地化的用途是什么呢？</a:t>
            </a:r>
            <a:endParaRPr lang="en-US" altLang="zh-CN" dirty="0" smtClean="0">
              <a:solidFill>
                <a:srgbClr val="00B0F0"/>
              </a:solidFill>
              <a:latin typeface="黑体" panose="02010600030101010101" charset="-122"/>
              <a:ea typeface="黑体" panose="02010600030101010101" charset="-122"/>
              <a:sym typeface="+mn-ea"/>
            </a:endParaRPr>
          </a:p>
          <a:p>
            <a:endParaRPr lang="en-US" altLang="zh-CN" dirty="0" smtClean="0">
              <a:solidFill>
                <a:srgbClr val="00B0F0"/>
              </a:solidFill>
              <a:latin typeface="黑体" panose="02010600030101010101" charset="-122"/>
              <a:ea typeface="黑体" panose="02010600030101010101" charset="-122"/>
              <a:sym typeface="+mn-ea"/>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solidFill>
                  <a:srgbClr val="00B0F0"/>
                </a:solidFill>
                <a:latin typeface="黑体" panose="02010600030101010101" charset="-122"/>
                <a:ea typeface="黑体" panose="02010600030101010101" charset="-122"/>
                <a:sym typeface="+mn-ea"/>
              </a:rPr>
              <a:t>总之，</a:t>
            </a:r>
            <a:r>
              <a:rPr lang="en-US" altLang="zh-CN" dirty="0" smtClean="0">
                <a:solidFill>
                  <a:srgbClr val="00B0F0"/>
                </a:solidFill>
                <a:latin typeface="黑体" panose="02010600030101010101" charset="-122"/>
                <a:ea typeface="黑体" panose="02010600030101010101" charset="-122"/>
                <a:sym typeface="+mn-ea"/>
              </a:rPr>
              <a:t>Google Analytics </a:t>
            </a:r>
            <a:r>
              <a:rPr lang="zh-CN" altLang="en-US" dirty="0" smtClean="0">
                <a:solidFill>
                  <a:srgbClr val="00B0F0"/>
                </a:solidFill>
                <a:latin typeface="黑体" panose="02010600030101010101" charset="-122"/>
                <a:ea typeface="黑体" panose="02010600030101010101" charset="-122"/>
                <a:sym typeface="+mn-ea"/>
              </a:rPr>
              <a:t>可以为我们提供网站中可供分析的数据，我们可以通过这些数据更好地进行本地化工作</a:t>
            </a:r>
            <a:r>
              <a:rPr lang="zh-CN" altLang="zh-CN" dirty="0" smtClean="0">
                <a:solidFill>
                  <a:srgbClr val="00B0F0"/>
                </a:solidFill>
                <a:latin typeface="黑体" panose="02010600030101010101" charset="-122"/>
                <a:ea typeface="黑体" panose="02010600030101010101" charset="-122"/>
                <a:sym typeface="+mn-ea"/>
              </a:rPr>
              <a:t>，提升用户体验</a:t>
            </a:r>
            <a:r>
              <a:rPr lang="zh-CN" altLang="en-US" dirty="0" smtClean="0">
                <a:solidFill>
                  <a:srgbClr val="00B0F0"/>
                </a:solidFill>
                <a:latin typeface="黑体" panose="02010600030101010101" charset="-122"/>
                <a:ea typeface="黑体" panose="02010600030101010101" charset="-122"/>
                <a:sym typeface="+mn-ea"/>
              </a:rPr>
              <a:t>。</a:t>
            </a:r>
            <a:endParaRPr lang="zh-CN" altLang="en-US" dirty="0" smtClean="0"/>
          </a:p>
          <a:p>
            <a:endParaRPr lang="zh-CN" altLang="en-US" dirty="0" smtClean="0">
              <a:solidFill>
                <a:srgbClr val="00B0F0"/>
              </a:solidFill>
              <a:latin typeface="黑体" panose="02010600030101010101" charset="-122"/>
              <a:ea typeface="黑体" panose="02010600030101010101" charset="-122"/>
              <a:sym typeface="+mn-ea"/>
            </a:endParaRPr>
          </a:p>
          <a:p>
            <a:endParaRPr lang="zh-CN" altLang="en-US"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dirty="0"/>
              <a:t>        </a:t>
            </a:r>
            <a:r>
              <a:rPr lang="zh-CN" altLang="en-US" dirty="0"/>
              <a:t>我们依次进入报告中的受众群体</a:t>
            </a:r>
            <a:r>
              <a:rPr lang="zh-CN" altLang="en-US" dirty="0" smtClean="0">
                <a:solidFill>
                  <a:srgbClr val="00B0F0"/>
                </a:solidFill>
                <a:latin typeface="黑体" panose="02010600030101010101" charset="-122"/>
                <a:ea typeface="黑体" panose="02010600030101010101" charset="-122"/>
                <a:sym typeface="+mn-ea"/>
              </a:rPr>
              <a:t> </a:t>
            </a:r>
            <a:r>
              <a:rPr lang="en-US" altLang="zh-CN" dirty="0" smtClean="0">
                <a:solidFill>
                  <a:srgbClr val="00B0F0"/>
                </a:solidFill>
                <a:latin typeface="黑体" panose="02010600030101010101" charset="-122"/>
                <a:ea typeface="黑体" panose="02010600030101010101" charset="-122"/>
                <a:sym typeface="+mn-ea"/>
              </a:rPr>
              <a:t>-&gt; </a:t>
            </a:r>
            <a:r>
              <a:rPr lang="zh-CN" altLang="en-US" dirty="0" smtClean="0">
                <a:solidFill>
                  <a:srgbClr val="00B0F0"/>
                </a:solidFill>
                <a:latin typeface="黑体" panose="02010600030101010101" charset="-122"/>
                <a:ea typeface="黑体" panose="02010600030101010101" charset="-122"/>
                <a:sym typeface="+mn-ea"/>
              </a:rPr>
              <a:t>地理位置 </a:t>
            </a:r>
            <a:r>
              <a:rPr lang="en-US" altLang="zh-CN" dirty="0" smtClean="0">
                <a:solidFill>
                  <a:srgbClr val="00B0F0"/>
                </a:solidFill>
                <a:latin typeface="黑体" panose="02010600030101010101" charset="-122"/>
                <a:ea typeface="黑体" panose="02010600030101010101" charset="-122"/>
                <a:sym typeface="+mn-ea"/>
              </a:rPr>
              <a:t>-&gt; </a:t>
            </a:r>
            <a:r>
              <a:rPr lang="zh-CN" altLang="en-US" dirty="0" smtClean="0">
                <a:solidFill>
                  <a:srgbClr val="00B0F0"/>
                </a:solidFill>
                <a:latin typeface="黑体" panose="02010600030101010101" charset="-122"/>
                <a:ea typeface="黑体" panose="02010600030101010101" charset="-122"/>
                <a:sym typeface="+mn-ea"/>
              </a:rPr>
              <a:t>语言。在这里我们可以看到所有访问网站的用户其访问设备所设定的语言。在这里，是两位简体中文用户和一位英文用户。右侧的饼图更直观地显示了各语言占总数的份额。</a:t>
            </a:r>
          </a:p>
          <a:p>
            <a:r>
              <a:rPr lang="zh-CN" altLang="en-US" dirty="0" smtClean="0">
                <a:solidFill>
                  <a:srgbClr val="00B0F0"/>
                </a:solidFill>
                <a:latin typeface="黑体" panose="02010600030101010101" charset="-122"/>
                <a:ea typeface="黑体" panose="02010600030101010101" charset="-122"/>
                <a:sym typeface="+mn-ea"/>
              </a:rPr>
              <a:t>        那么该数据对翻译或本地化的用途是什么呢？</a:t>
            </a:r>
          </a:p>
          <a:p>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solidFill>
                  <a:srgbClr val="00B0F0"/>
                </a:solidFill>
                <a:latin typeface="黑体" panose="02010600030101010101" charset="-122"/>
                <a:ea typeface="黑体" panose="02010600030101010101" charset="-122"/>
                <a:sym typeface="+mn-ea"/>
              </a:rPr>
              <a:t>总之，</a:t>
            </a:r>
            <a:r>
              <a:rPr lang="en-US" altLang="zh-CN" dirty="0" smtClean="0">
                <a:solidFill>
                  <a:srgbClr val="00B0F0"/>
                </a:solidFill>
                <a:latin typeface="黑体" panose="02010600030101010101" charset="-122"/>
                <a:ea typeface="黑体" panose="02010600030101010101" charset="-122"/>
                <a:sym typeface="+mn-ea"/>
              </a:rPr>
              <a:t>Google Analytics </a:t>
            </a:r>
            <a:r>
              <a:rPr lang="zh-CN" altLang="en-US" dirty="0" smtClean="0">
                <a:solidFill>
                  <a:srgbClr val="00B0F0"/>
                </a:solidFill>
                <a:latin typeface="黑体" panose="02010600030101010101" charset="-122"/>
                <a:ea typeface="黑体" panose="02010600030101010101" charset="-122"/>
                <a:sym typeface="+mn-ea"/>
              </a:rPr>
              <a:t>可以为我们提供网站中可供分析的数据，我们可以通过这些数据更好地进行本地化工作</a:t>
            </a:r>
            <a:r>
              <a:rPr lang="zh-CN" altLang="zh-CN" dirty="0" smtClean="0">
                <a:solidFill>
                  <a:srgbClr val="00B0F0"/>
                </a:solidFill>
                <a:latin typeface="黑体" panose="02010600030101010101" charset="-122"/>
                <a:ea typeface="黑体" panose="02010600030101010101" charset="-122"/>
                <a:sym typeface="+mn-ea"/>
              </a:rPr>
              <a:t>，提升用户体验</a:t>
            </a:r>
            <a:r>
              <a:rPr lang="zh-CN" altLang="en-US" dirty="0" smtClean="0">
                <a:solidFill>
                  <a:srgbClr val="00B0F0"/>
                </a:solidFill>
                <a:latin typeface="黑体" panose="02010600030101010101" charset="-122"/>
                <a:ea typeface="黑体" panose="02010600030101010101" charset="-122"/>
                <a:sym typeface="+mn-ea"/>
              </a:rPr>
              <a:t>。</a:t>
            </a:r>
            <a:endParaRPr lang="zh-CN" altLang="en-US" dirty="0" smtClean="0"/>
          </a:p>
          <a:p>
            <a:endParaRPr lang="zh-CN" altLang="en-US"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dirty="0"/>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Narrow" panose="020B06060202020A0204" pitchFamily="34" charset="0"/>
                <a:ea typeface="微软雅黑" panose="020B0503020204020204" pitchFamily="34" charset="-122"/>
              </a:defRPr>
            </a:lvl1pPr>
            <a:lvl2pPr marL="742950" indent="-285750">
              <a:defRPr>
                <a:solidFill>
                  <a:schemeClr val="tx1"/>
                </a:solidFill>
                <a:latin typeface="Arial Narrow" panose="020B06060202020A0204" pitchFamily="34" charset="0"/>
                <a:ea typeface="微软雅黑" panose="020B0503020204020204" pitchFamily="34" charset="-122"/>
              </a:defRPr>
            </a:lvl2pPr>
            <a:lvl3pPr marL="1143000" indent="-228600">
              <a:defRPr>
                <a:solidFill>
                  <a:schemeClr val="tx1"/>
                </a:solidFill>
                <a:latin typeface="Arial Narrow" panose="020B06060202020A0204" pitchFamily="34" charset="0"/>
                <a:ea typeface="微软雅黑" panose="020B0503020204020204" pitchFamily="34" charset="-122"/>
              </a:defRPr>
            </a:lvl3pPr>
            <a:lvl4pPr marL="1600200" indent="-228600">
              <a:defRPr>
                <a:solidFill>
                  <a:schemeClr val="tx1"/>
                </a:solidFill>
                <a:latin typeface="Arial Narrow" panose="020B06060202020A0204" pitchFamily="34" charset="0"/>
                <a:ea typeface="微软雅黑" panose="020B0503020204020204" pitchFamily="34" charset="-122"/>
              </a:defRPr>
            </a:lvl4pPr>
            <a:lvl5pPr marL="2057400" indent="-228600">
              <a:defRPr>
                <a:solidFill>
                  <a:schemeClr val="tx1"/>
                </a:solidFill>
                <a:latin typeface="Arial Narrow" panose="020B06060202020A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Narrow" panose="020B06060202020A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Narrow" panose="020B06060202020A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Narrow" panose="020B06060202020A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Narrow" panose="020B06060202020A0204" pitchFamily="34" charset="0"/>
                <a:ea typeface="微软雅黑" panose="020B0503020204020204" pitchFamily="34" charset="-122"/>
              </a:defRPr>
            </a:lvl9pPr>
          </a:lstStyle>
          <a:p>
            <a:pPr fontAlgn="base">
              <a:spcBef>
                <a:spcPct val="0"/>
              </a:spcBef>
              <a:spcAft>
                <a:spcPct val="0"/>
              </a:spcAft>
            </a:pPr>
            <a:fld id="{481F6061-2F4B-488E-8D92-3753CAD4AFB5}" type="slidenum">
              <a:rPr lang="zh-CN" altLang="en-US" smtClean="0">
                <a:latin typeface="Calibri" panose="020F0502020204030204" pitchFamily="34" charset="0"/>
                <a:ea typeface="宋体" panose="02010600030101010101" pitchFamily="2" charset="-122"/>
              </a:rPr>
              <a:pPr fontAlgn="base">
                <a:spcBef>
                  <a:spcPct val="0"/>
                </a:spcBef>
                <a:spcAft>
                  <a:spcPct val="0"/>
                </a:spcAft>
              </a:pPr>
              <a:t>38</a:t>
            </a:fld>
            <a:endParaRPr lang="zh-CN" altLang="en-US">
              <a:latin typeface="Calibri" panose="020F0502020204030204" pitchFamily="34" charset="0"/>
              <a:ea typeface="宋体" panose="02010600030101010101" pitchFamily="2" charset="-122"/>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8F03368-5A46-404A-82CC-002D9300FD73}" type="slidenum">
              <a:rPr lang="zh-CN" altLang="en-US" smtClean="0"/>
              <a:pPr/>
              <a:t>39</a:t>
            </a:fld>
            <a:endParaRPr lang="zh-CN" altLang="en-US"/>
          </a:p>
        </p:txBody>
      </p:sp>
    </p:spTree>
    <p:extLst>
      <p:ext uri="{BB962C8B-B14F-4D97-AF65-F5344CB8AC3E}">
        <p14:creationId xmlns:p14="http://schemas.microsoft.com/office/powerpoint/2010/main" val="199902491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8F03368-5A46-404A-82CC-002D9300FD73}" type="slidenum">
              <a:rPr lang="zh-CN" altLang="en-US" smtClean="0"/>
              <a:pPr/>
              <a:t>40</a:t>
            </a:fld>
            <a:endParaRPr lang="zh-CN" altLang="en-US"/>
          </a:p>
        </p:txBody>
      </p:sp>
    </p:spTree>
    <p:extLst>
      <p:ext uri="{BB962C8B-B14F-4D97-AF65-F5344CB8AC3E}">
        <p14:creationId xmlns:p14="http://schemas.microsoft.com/office/powerpoint/2010/main" val="356149757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8F03368-5A46-404A-82CC-002D9300FD73}" type="slidenum">
              <a:rPr lang="zh-CN" altLang="en-US" smtClean="0"/>
              <a:pPr/>
              <a:t>41</a:t>
            </a:fld>
            <a:endParaRPr lang="zh-CN" altLang="en-US"/>
          </a:p>
        </p:txBody>
      </p:sp>
    </p:spTree>
    <p:extLst>
      <p:ext uri="{BB962C8B-B14F-4D97-AF65-F5344CB8AC3E}">
        <p14:creationId xmlns:p14="http://schemas.microsoft.com/office/powerpoint/2010/main" val="199902491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8F03368-5A46-404A-82CC-002D9300FD73}" type="slidenum">
              <a:rPr lang="zh-CN" altLang="en-US" smtClean="0"/>
              <a:pPr/>
              <a:t>42</a:t>
            </a:fld>
            <a:endParaRPr lang="zh-CN" altLang="en-US"/>
          </a:p>
        </p:txBody>
      </p:sp>
    </p:spTree>
    <p:extLst>
      <p:ext uri="{BB962C8B-B14F-4D97-AF65-F5344CB8AC3E}">
        <p14:creationId xmlns:p14="http://schemas.microsoft.com/office/powerpoint/2010/main" val="16108790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r>
              <a:rPr lang="zh-CN" altLang="en-US"/>
              <a:t>模板来自于 </a:t>
            </a:r>
            <a:r>
              <a:rPr lang="en-US" altLang="zh-CN"/>
              <a:t>http://meihua.docer.com/</a:t>
            </a:r>
            <a:endParaRPr lang="zh-CN" altLang="en-US"/>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Narrow" panose="020B06060202020A0204" pitchFamily="34" charset="0"/>
                <a:ea typeface="微软雅黑" panose="020B0503020204020204" pitchFamily="34" charset="-122"/>
              </a:defRPr>
            </a:lvl1pPr>
            <a:lvl2pPr marL="742950" indent="-285750">
              <a:defRPr>
                <a:solidFill>
                  <a:schemeClr val="tx1"/>
                </a:solidFill>
                <a:latin typeface="Arial Narrow" panose="020B06060202020A0204" pitchFamily="34" charset="0"/>
                <a:ea typeface="微软雅黑" panose="020B0503020204020204" pitchFamily="34" charset="-122"/>
              </a:defRPr>
            </a:lvl2pPr>
            <a:lvl3pPr marL="1143000" indent="-228600">
              <a:defRPr>
                <a:solidFill>
                  <a:schemeClr val="tx1"/>
                </a:solidFill>
                <a:latin typeface="Arial Narrow" panose="020B06060202020A0204" pitchFamily="34" charset="0"/>
                <a:ea typeface="微软雅黑" panose="020B0503020204020204" pitchFamily="34" charset="-122"/>
              </a:defRPr>
            </a:lvl3pPr>
            <a:lvl4pPr marL="1600200" indent="-228600">
              <a:defRPr>
                <a:solidFill>
                  <a:schemeClr val="tx1"/>
                </a:solidFill>
                <a:latin typeface="Arial Narrow" panose="020B06060202020A0204" pitchFamily="34" charset="0"/>
                <a:ea typeface="微软雅黑" panose="020B0503020204020204" pitchFamily="34" charset="-122"/>
              </a:defRPr>
            </a:lvl4pPr>
            <a:lvl5pPr marL="2057400" indent="-228600">
              <a:defRPr>
                <a:solidFill>
                  <a:schemeClr val="tx1"/>
                </a:solidFill>
                <a:latin typeface="Arial Narrow" panose="020B06060202020A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Narrow" panose="020B06060202020A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Narrow" panose="020B06060202020A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Narrow" panose="020B06060202020A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Narrow" panose="020B06060202020A0204" pitchFamily="34" charset="0"/>
                <a:ea typeface="微软雅黑" panose="020B0503020204020204" pitchFamily="34" charset="-122"/>
              </a:defRPr>
            </a:lvl9pPr>
          </a:lstStyle>
          <a:p>
            <a:pPr fontAlgn="base">
              <a:spcBef>
                <a:spcPct val="0"/>
              </a:spcBef>
              <a:spcAft>
                <a:spcPct val="0"/>
              </a:spcAft>
            </a:pPr>
            <a:fld id="{481F6061-2F4B-488E-8D92-3753CAD4AFB5}" type="slidenum">
              <a:rPr lang="zh-CN" altLang="en-US" smtClean="0">
                <a:latin typeface="Calibri" panose="020F0502020204030204" pitchFamily="34" charset="0"/>
                <a:ea typeface="宋体" panose="02010600030101010101" pitchFamily="2" charset="-122"/>
              </a:rPr>
              <a:pPr fontAlgn="base">
                <a:spcBef>
                  <a:spcPct val="0"/>
                </a:spcBef>
                <a:spcAft>
                  <a:spcPct val="0"/>
                </a:spcAft>
              </a:pPr>
              <a:t>6</a:t>
            </a:fld>
            <a:endParaRPr lang="zh-CN" altLang="en-US">
              <a:latin typeface="Calibri" panose="020F0502020204030204" pitchFamily="34" charset="0"/>
              <a:ea typeface="宋体" panose="02010600030101010101" pitchFamily="2" charset="-122"/>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sym typeface="+mn-ea"/>
              </a:rPr>
              <a:t>关于不同的搜索引擎我们在俞老师的网课其实已经学习了很多，所以第一部分主要是一个回顾。巧用谷歌的一些搜索指令可以提供最基本快捷的词语翻译，得到广泛来源的背景材料，或运用诱导词关键词解决原文回译，让译员进行精确查询，缩小查询范围，提高命中率，从而取得满意译文效果。</a:t>
            </a:r>
            <a:endParaRPr lang="zh-CN" altLang="en-US" dirty="0" smtClean="0"/>
          </a:p>
          <a:p>
            <a:r>
              <a:rPr lang="zh-CN" altLang="en-US" dirty="0" smtClean="0">
                <a:sym typeface="+mn-ea"/>
              </a:rPr>
              <a:t>  </a:t>
            </a:r>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fld id="{6897584D-8746-4D72-BA3A-5A81C8B5466D}" type="slidenum">
              <a:rPr lang="zh-CN" altLang="en-US" smtClean="0"/>
              <a:pPr/>
              <a:t>7</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mtClean="0">
                <a:sym typeface="+mn-ea"/>
              </a:rPr>
              <a:t>图片搜索则可以通过对比出的结果相关度和搜索数助力我们的翻译更精准。比如我们的作业 初步搜索后在calm wine和still wine中需要进一步确认。但当我们将关键词输入到搜索框可以明显发现差别。这就能帮我们验证自己的翻译</a:t>
            </a:r>
          </a:p>
          <a:p>
            <a:endParaRPr lang="zh-CN" altLang="en-US" dirty="0"/>
          </a:p>
        </p:txBody>
      </p:sp>
      <p:sp>
        <p:nvSpPr>
          <p:cNvPr id="4" name="灯片编号占位符 3"/>
          <p:cNvSpPr>
            <a:spLocks noGrp="1"/>
          </p:cNvSpPr>
          <p:nvPr>
            <p:ph type="sldNum" sz="quarter" idx="10"/>
          </p:nvPr>
        </p:nvSpPr>
        <p:spPr/>
        <p:txBody>
          <a:bodyPr/>
          <a:lstStyle/>
          <a:p>
            <a:fld id="{785D69B0-CD66-4452-A55C-DD31311CA1B4}" type="slidenum">
              <a:rPr lang="zh-CN" altLang="en-US" smtClean="0"/>
              <a:pPr/>
              <a:t>8</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85D69B0-CD66-4452-A55C-DD31311CA1B4}" type="slidenum">
              <a:rPr lang="zh-CN" altLang="en-US" smtClean="0"/>
              <a:pPr/>
              <a:t>9</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85D69B0-CD66-4452-A55C-DD31311CA1B4}" type="slidenum">
              <a:rPr lang="zh-CN" altLang="en-US" smtClean="0"/>
              <a:pPr/>
              <a:t>10</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8F03368-5A46-404A-82CC-002D9300FD73}" type="slidenum">
              <a:rPr lang="zh-CN" altLang="en-US" smtClean="0"/>
              <a:pPr/>
              <a:t>11</a:t>
            </a:fld>
            <a:endParaRPr lang="zh-CN" altLang="en-US"/>
          </a:p>
        </p:txBody>
      </p:sp>
    </p:spTree>
    <p:extLst>
      <p:ext uri="{BB962C8B-B14F-4D97-AF65-F5344CB8AC3E}">
        <p14:creationId xmlns:p14="http://schemas.microsoft.com/office/powerpoint/2010/main" val="19990249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7819"/>
            <a:ext cx="7772400" cy="1102519"/>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2019/9/23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2019/9/23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05979"/>
            <a:ext cx="2057400" cy="4388644"/>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05979"/>
            <a:ext cx="6019800" cy="4388644"/>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2019/9/23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Blank-2">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7503546"/>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Right Half Pictgure in Page">
    <p:spTree>
      <p:nvGrpSpPr>
        <p:cNvPr id="1" name=""/>
        <p:cNvGrpSpPr/>
        <p:nvPr/>
      </p:nvGrpSpPr>
      <p:grpSpPr>
        <a:xfrm>
          <a:off x="0" y="0"/>
          <a:ext cx="0" cy="0"/>
          <a:chOff x="0" y="0"/>
          <a:chExt cx="0" cy="0"/>
        </a:xfrm>
      </p:grpSpPr>
      <p:sp>
        <p:nvSpPr>
          <p:cNvPr id="7" name="Picture Placeholder 3"/>
          <p:cNvSpPr>
            <a:spLocks noGrp="1"/>
          </p:cNvSpPr>
          <p:nvPr>
            <p:ph type="pic" sz="quarter" idx="10"/>
          </p:nvPr>
        </p:nvSpPr>
        <p:spPr>
          <a:xfrm>
            <a:off x="4572000" y="1"/>
            <a:ext cx="4572000" cy="5143499"/>
          </a:xfrm>
          <a:prstGeom prst="rect">
            <a:avLst/>
          </a:prstGeom>
          <a:ln w="9525">
            <a:noFill/>
          </a:ln>
        </p:spPr>
        <p:txBody>
          <a:bodyPr/>
          <a:lstStyle>
            <a:lvl1pPr>
              <a:defRPr sz="1200">
                <a:solidFill>
                  <a:schemeClr val="accent4"/>
                </a:solidFill>
                <a:latin typeface="Lato" panose="020F0502020204030203" pitchFamily="34" charset="0"/>
              </a:defRPr>
            </a:lvl1pPr>
          </a:lstStyle>
          <a:p>
            <a:endParaRPr lang="en-US"/>
          </a:p>
        </p:txBody>
      </p:sp>
    </p:spTree>
    <p:extLst>
      <p:ext uri="{BB962C8B-B14F-4D97-AF65-F5344CB8AC3E}">
        <p14:creationId xmlns:p14="http://schemas.microsoft.com/office/powerpoint/2010/main" val="36427713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2019/9/23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5176"/>
            <a:ext cx="7772400" cy="1021556"/>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2019/9/23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pPr/>
              <a:t>2019/9/23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530820CF-B880-4189-942D-D702A7CBA730}" type="datetimeFigureOut">
              <a:rPr lang="zh-CN" altLang="en-US" smtClean="0"/>
              <a:pPr/>
              <a:t>2019/9/23</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530820CF-B880-4189-942D-D702A7CBA730}" type="datetimeFigureOut">
              <a:rPr lang="zh-CN" altLang="en-US" smtClean="0"/>
              <a:pPr/>
              <a:t>2019/9/23</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pPr/>
              <a:t>2019/9/23</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04787"/>
            <a:ext cx="3008313" cy="871538"/>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pPr/>
              <a:t>2019/9/23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0"/>
            <a:ext cx="5486400" cy="425054"/>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pPr/>
              <a:t>2019/9/23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8"/>
            <a:ext cx="8229600" cy="85725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pPr/>
              <a:t>2019/9/23</a:t>
            </a:fld>
            <a:endParaRPr lang="zh-CN" altLang="en-US"/>
          </a:p>
        </p:txBody>
      </p:sp>
      <p:sp>
        <p:nvSpPr>
          <p:cNvPr id="5" name="页脚占位符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1.xml"/><Relationship Id="rId4" Type="http://schemas.openxmlformats.org/officeDocument/2006/relationships/image" Target="../media/image1.jpg"/></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13.xml"/><Relationship Id="rId6" Type="http://schemas.openxmlformats.org/officeDocument/2006/relationships/hyperlink" Target="https://www.google.com/maps" TargetMode="External"/><Relationship Id="rId5" Type="http://schemas.openxmlformats.org/officeDocument/2006/relationships/image" Target="../media/image17.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hyperlink" Target="https://www.google.com/intl/zh-CN/earth/" TargetMode="External"/><Relationship Id="rId2" Type="http://schemas.openxmlformats.org/officeDocument/2006/relationships/notesSlide" Target="../notesSlides/notesSlide11.xml"/><Relationship Id="rId1" Type="http://schemas.openxmlformats.org/officeDocument/2006/relationships/slideLayout" Target="../slideLayouts/slideLayout13.xml"/><Relationship Id="rId5" Type="http://schemas.openxmlformats.org/officeDocument/2006/relationships/image" Target="../media/image21.png"/><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hyperlink" Target="https://scholar.google.com/" TargetMode="External"/><Relationship Id="rId2" Type="http://schemas.openxmlformats.org/officeDocument/2006/relationships/notesSlide" Target="../notesSlides/notesSlide12.xml"/><Relationship Id="rId1" Type="http://schemas.openxmlformats.org/officeDocument/2006/relationships/slideLayout" Target="../slideLayouts/slideLayout13.xml"/><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3" Type="http://schemas.openxmlformats.org/officeDocument/2006/relationships/hyperlink" Target="https://patents.google.com/" TargetMode="External"/><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23.xml.rels><?xml version="1.0" encoding="UTF-8" standalone="yes"?>
<Relationships xmlns="http://schemas.openxmlformats.org/package/2006/relationships"><Relationship Id="rId8" Type="http://schemas.openxmlformats.org/officeDocument/2006/relationships/notesSlide" Target="../notesSlides/notesSlide21.xml"/><Relationship Id="rId3" Type="http://schemas.openxmlformats.org/officeDocument/2006/relationships/tags" Target="../tags/tag19.xml"/><Relationship Id="rId7" Type="http://schemas.openxmlformats.org/officeDocument/2006/relationships/slideLayout" Target="../slideLayouts/slideLayout7.xml"/><Relationship Id="rId2" Type="http://schemas.openxmlformats.org/officeDocument/2006/relationships/tags" Target="../tags/tag18.xml"/><Relationship Id="rId1" Type="http://schemas.openxmlformats.org/officeDocument/2006/relationships/tags" Target="../tags/tag17.xml"/><Relationship Id="rId6" Type="http://schemas.openxmlformats.org/officeDocument/2006/relationships/tags" Target="../tags/tag22.xml"/><Relationship Id="rId5" Type="http://schemas.openxmlformats.org/officeDocument/2006/relationships/tags" Target="../tags/tag21.xml"/><Relationship Id="rId4" Type="http://schemas.openxmlformats.org/officeDocument/2006/relationships/tags" Target="../tags/tag20.xml"/></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25.xml.rels><?xml version="1.0" encoding="UTF-8" standalone="yes"?>
<Relationships xmlns="http://schemas.openxmlformats.org/package/2006/relationships"><Relationship Id="rId3" Type="http://schemas.openxmlformats.org/officeDocument/2006/relationships/hyperlink" Target="https://trends.google.com/trends/?geo=US" TargetMode="External"/><Relationship Id="rId2" Type="http://schemas.openxmlformats.org/officeDocument/2006/relationships/notesSlide" Target="../notesSlides/notesSlide23.xml"/><Relationship Id="rId1" Type="http://schemas.openxmlformats.org/officeDocument/2006/relationships/slideLayout" Target="../slideLayouts/slideLayout1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39.png"/></Relationships>
</file>

<file path=ppt/slides/_rels/slide2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4.xml"/><Relationship Id="rId1" Type="http://schemas.openxmlformats.org/officeDocument/2006/relationships/slideLayout" Target="../slideLayouts/slideLayout12.xml"/><Relationship Id="rId4" Type="http://schemas.openxmlformats.org/officeDocument/2006/relationships/image" Target="../media/image44.png"/></Relationships>
</file>

<file path=ppt/slides/_rels/slide27.xml.rels><?xml version="1.0" encoding="UTF-8" standalone="yes"?>
<Relationships xmlns="http://schemas.openxmlformats.org/package/2006/relationships"><Relationship Id="rId3" Type="http://schemas.openxmlformats.org/officeDocument/2006/relationships/hyperlink" Target="https://books.google.com/ngrams" TargetMode="External"/><Relationship Id="rId2" Type="http://schemas.openxmlformats.org/officeDocument/2006/relationships/notesSlide" Target="../notesSlides/notesSlide25.xml"/><Relationship Id="rId1" Type="http://schemas.openxmlformats.org/officeDocument/2006/relationships/slideLayout" Target="../slideLayouts/slideLayout12.xml"/><Relationship Id="rId5" Type="http://schemas.openxmlformats.org/officeDocument/2006/relationships/image" Target="../media/image45.png"/><Relationship Id="rId4" Type="http://schemas.openxmlformats.org/officeDocument/2006/relationships/image" Target="../media/image40.png"/></Relationships>
</file>

<file path=ppt/slides/_rels/slide2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7.xml"/><Relationship Id="rId1" Type="http://schemas.openxmlformats.org/officeDocument/2006/relationships/slideLayout" Target="../slideLayouts/slideLayout12.xml"/><Relationship Id="rId5" Type="http://schemas.openxmlformats.org/officeDocument/2006/relationships/image" Target="../media/image49.png"/><Relationship Id="rId4" Type="http://schemas.openxmlformats.org/officeDocument/2006/relationships/image" Target="../media/image48.png"/></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hyperlink" Target="https://ads.google.com/aw/keywordplanner/home?ocid=365698732&amp;euid=363174868&amp;__u=3486202932&amp;uscid=365698732&amp;__c=9975483468&amp;authuser=0" TargetMode="External"/><Relationship Id="rId2" Type="http://schemas.openxmlformats.org/officeDocument/2006/relationships/notesSlide" Target="../notesSlides/notesSlide29.xml"/><Relationship Id="rId1" Type="http://schemas.openxmlformats.org/officeDocument/2006/relationships/slideLayout" Target="../slideLayouts/slideLayout12.xml"/><Relationship Id="rId5" Type="http://schemas.openxmlformats.org/officeDocument/2006/relationships/image" Target="../media/image50.png"/><Relationship Id="rId4" Type="http://schemas.openxmlformats.org/officeDocument/2006/relationships/image" Target="../media/image38.png"/></Relationships>
</file>

<file path=ppt/slides/_rels/slide3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0.xml"/><Relationship Id="rId1" Type="http://schemas.openxmlformats.org/officeDocument/2006/relationships/slideLayout" Target="../slideLayouts/slideLayout12.xml"/><Relationship Id="rId4" Type="http://schemas.openxmlformats.org/officeDocument/2006/relationships/image" Target="../media/image50.png"/></Relationships>
</file>

<file path=ppt/slides/_rels/slide3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12.xml"/><Relationship Id="rId4" Type="http://schemas.openxmlformats.org/officeDocument/2006/relationships/hyperlink" Target="https://keywordtool.io/search/keywords" TargetMode="External"/></Relationships>
</file>

<file path=ppt/slides/_rels/slide3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1.xml"/><Relationship Id="rId1" Type="http://schemas.openxmlformats.org/officeDocument/2006/relationships/slideLayout" Target="../slideLayouts/slideLayout12.xml"/><Relationship Id="rId5" Type="http://schemas.openxmlformats.org/officeDocument/2006/relationships/image" Target="../media/image37.png"/><Relationship Id="rId4" Type="http://schemas.openxmlformats.org/officeDocument/2006/relationships/hyperlink" Target="https://analytics.google.com/"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4.xml"/><Relationship Id="rId1" Type="http://schemas.openxmlformats.org/officeDocument/2006/relationships/slideLayout" Target="../slideLayouts/slideLayout12.xml"/><Relationship Id="rId4" Type="http://schemas.openxmlformats.org/officeDocument/2006/relationships/image" Target="../media/image58.png"/></Relationships>
</file>

<file path=ppt/slides/_rels/slide38.xml.rels><?xml version="1.0" encoding="UTF-8" standalone="yes"?>
<Relationships xmlns="http://schemas.openxmlformats.org/package/2006/relationships"><Relationship Id="rId8" Type="http://schemas.openxmlformats.org/officeDocument/2006/relationships/notesSlide" Target="../notesSlides/notesSlide35.xml"/><Relationship Id="rId3" Type="http://schemas.openxmlformats.org/officeDocument/2006/relationships/tags" Target="../tags/tag25.xml"/><Relationship Id="rId7" Type="http://schemas.openxmlformats.org/officeDocument/2006/relationships/slideLayout" Target="../slideLayouts/slideLayout7.xml"/><Relationship Id="rId2" Type="http://schemas.openxmlformats.org/officeDocument/2006/relationships/tags" Target="../tags/tag24.xml"/><Relationship Id="rId1" Type="http://schemas.openxmlformats.org/officeDocument/2006/relationships/tags" Target="../tags/tag23.xml"/><Relationship Id="rId6" Type="http://schemas.openxmlformats.org/officeDocument/2006/relationships/tags" Target="../tags/tag28.xml"/><Relationship Id="rId5" Type="http://schemas.openxmlformats.org/officeDocument/2006/relationships/tags" Target="../tags/tag27.xml"/><Relationship Id="rId4" Type="http://schemas.openxmlformats.org/officeDocument/2006/relationships/tags" Target="../tags/tag26.xml"/></Relationships>
</file>

<file path=ppt/slides/_rels/slide39.xml.rels><?xml version="1.0" encoding="UTF-8" standalone="yes"?>
<Relationships xmlns="http://schemas.openxmlformats.org/package/2006/relationships"><Relationship Id="rId3" Type="http://schemas.openxmlformats.org/officeDocument/2006/relationships/hyperlink" Target="https://www.google.com/flights?hl=en" TargetMode="External"/><Relationship Id="rId2" Type="http://schemas.openxmlformats.org/officeDocument/2006/relationships/notesSlide" Target="../notesSlides/notesSlide36.xml"/><Relationship Id="rId1" Type="http://schemas.openxmlformats.org/officeDocument/2006/relationships/slideLayout" Target="../slideLayouts/slideLayout13.xml"/><Relationship Id="rId5" Type="http://schemas.openxmlformats.org/officeDocument/2006/relationships/image" Target="../media/image60.png"/><Relationship Id="rId4" Type="http://schemas.openxmlformats.org/officeDocument/2006/relationships/image" Target="../media/image59.png"/></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3" Type="http://schemas.openxmlformats.org/officeDocument/2006/relationships/hyperlink" Target="https://www.google.com/alerts" TargetMode="External"/><Relationship Id="rId2" Type="http://schemas.openxmlformats.org/officeDocument/2006/relationships/notesSlide" Target="../notesSlides/notesSlide38.xml"/><Relationship Id="rId1" Type="http://schemas.openxmlformats.org/officeDocument/2006/relationships/slideLayout" Target="../slideLayouts/slideLayout13.xml"/><Relationship Id="rId4" Type="http://schemas.openxmlformats.org/officeDocument/2006/relationships/image" Target="../media/image62.png"/></Relationships>
</file>

<file path=ppt/slides/_rels/slide4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9.xml"/><Relationship Id="rId1" Type="http://schemas.openxmlformats.org/officeDocument/2006/relationships/slideLayout" Target="../slideLayouts/slideLayout13.xml"/><Relationship Id="rId5" Type="http://schemas.openxmlformats.org/officeDocument/2006/relationships/image" Target="../media/image65.png"/><Relationship Id="rId4" Type="http://schemas.openxmlformats.org/officeDocument/2006/relationships/image" Target="../media/image64.png"/></Relationships>
</file>

<file path=ppt/slides/_rels/slide4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2" Type="http://schemas.openxmlformats.org/officeDocument/2006/relationships/hyperlink" Target="https://journals.plos.org/plosone/article?id=10.1371/journal.pone.0055205" TargetMode="External"/><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2" Type="http://schemas.openxmlformats.org/officeDocument/2006/relationships/image" Target="../media/image68.jp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tags" Target="../tags/tag9.xml"/><Relationship Id="rId3" Type="http://schemas.openxmlformats.org/officeDocument/2006/relationships/tags" Target="../tags/tag4.xml"/><Relationship Id="rId7" Type="http://schemas.openxmlformats.org/officeDocument/2006/relationships/tags" Target="../tags/tag8.xml"/><Relationship Id="rId12" Type="http://schemas.openxmlformats.org/officeDocument/2006/relationships/slide" Target="slide2.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tags" Target="../tags/tag7.xml"/><Relationship Id="rId11" Type="http://schemas.openxmlformats.org/officeDocument/2006/relationships/notesSlide" Target="../notesSlides/notesSlide3.xml"/><Relationship Id="rId5" Type="http://schemas.openxmlformats.org/officeDocument/2006/relationships/tags" Target="../tags/tag6.xml"/><Relationship Id="rId10" Type="http://schemas.openxmlformats.org/officeDocument/2006/relationships/slideLayout" Target="../slideLayouts/slideLayout7.xml"/><Relationship Id="rId4" Type="http://schemas.openxmlformats.org/officeDocument/2006/relationships/tags" Target="../tags/tag5.xml"/><Relationship Id="rId9" Type="http://schemas.openxmlformats.org/officeDocument/2006/relationships/tags" Target="../tags/tag10.xml"/></Relationships>
</file>

<file path=ppt/slides/_rels/slide6.xml.rels><?xml version="1.0" encoding="UTF-8" standalone="yes"?>
<Relationships xmlns="http://schemas.openxmlformats.org/package/2006/relationships"><Relationship Id="rId8" Type="http://schemas.openxmlformats.org/officeDocument/2006/relationships/notesSlide" Target="../notesSlides/notesSlide4.xml"/><Relationship Id="rId3" Type="http://schemas.openxmlformats.org/officeDocument/2006/relationships/tags" Target="../tags/tag13.xml"/><Relationship Id="rId7" Type="http://schemas.openxmlformats.org/officeDocument/2006/relationships/slideLayout" Target="../slideLayouts/slideLayout7.xml"/><Relationship Id="rId2" Type="http://schemas.openxmlformats.org/officeDocument/2006/relationships/tags" Target="../tags/tag12.xml"/><Relationship Id="rId1" Type="http://schemas.openxmlformats.org/officeDocument/2006/relationships/tags" Target="../tags/tag11.xml"/><Relationship Id="rId6" Type="http://schemas.openxmlformats.org/officeDocument/2006/relationships/tags" Target="../tags/tag16.xml"/><Relationship Id="rId5" Type="http://schemas.openxmlformats.org/officeDocument/2006/relationships/tags" Target="../tags/tag15.xml"/><Relationship Id="rId4" Type="http://schemas.openxmlformats.org/officeDocument/2006/relationships/tags" Target="../tags/tag14.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hyperlink" Target="https://www.google.com/"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84154" y="2018161"/>
            <a:ext cx="4740746" cy="3109315"/>
          </a:xfrm>
          <a:prstGeom prst="rect">
            <a:avLst/>
          </a:prstGeom>
        </p:spPr>
      </p:pic>
      <p:sp>
        <p:nvSpPr>
          <p:cNvPr id="25" name="PA_文本框 2">
            <a:extLst>
              <a:ext uri="{FF2B5EF4-FFF2-40B4-BE49-F238E27FC236}">
                <a16:creationId xmlns="" xmlns:a16="http://schemas.microsoft.com/office/drawing/2014/main" id="{C2FD5A4B-B65F-434B-99B7-A7B6FE06CBC9}"/>
              </a:ext>
            </a:extLst>
          </p:cNvPr>
          <p:cNvSpPr txBox="1"/>
          <p:nvPr>
            <p:custDataLst>
              <p:tags r:id="rId1"/>
            </p:custDataLst>
          </p:nvPr>
        </p:nvSpPr>
        <p:spPr>
          <a:xfrm>
            <a:off x="307278" y="1347613"/>
            <a:ext cx="5930150" cy="761747"/>
          </a:xfrm>
          <a:prstGeom prst="rect">
            <a:avLst/>
          </a:prstGeom>
          <a:noFill/>
        </p:spPr>
        <p:txBody>
          <a:bodyPr wrap="none" lIns="68580" tIns="34290" rIns="68580" bIns="34290" rtlCol="0">
            <a:spAutoFit/>
          </a:bodyPr>
          <a:lstStyle/>
          <a:p>
            <a:pPr algn="ctr"/>
            <a:r>
              <a:rPr lang="en-US" altLang="zh-CN" sz="4500" b="1" dirty="0" smtClean="0">
                <a:solidFill>
                  <a:schemeClr val="accent1"/>
                </a:solidFill>
                <a:latin typeface="+mj-ea"/>
                <a:ea typeface="+mj-ea"/>
              </a:rPr>
              <a:t>Google</a:t>
            </a:r>
            <a:r>
              <a:rPr lang="zh-CN" altLang="en-US" sz="4500" b="1" dirty="0" smtClean="0">
                <a:solidFill>
                  <a:schemeClr val="accent1"/>
                </a:solidFill>
                <a:latin typeface="+mj-ea"/>
                <a:ea typeface="+mj-ea"/>
              </a:rPr>
              <a:t>工具探究及应用</a:t>
            </a:r>
            <a:endParaRPr lang="zh-CN" altLang="en-US" sz="4500" b="1" dirty="0">
              <a:solidFill>
                <a:schemeClr val="accent1"/>
              </a:solidFill>
              <a:latin typeface="+mj-ea"/>
              <a:ea typeface="+mj-ea"/>
            </a:endParaRPr>
          </a:p>
        </p:txBody>
      </p:sp>
      <p:sp>
        <p:nvSpPr>
          <p:cNvPr id="6" name="TextBox 5"/>
          <p:cNvSpPr txBox="1"/>
          <p:nvPr/>
        </p:nvSpPr>
        <p:spPr>
          <a:xfrm>
            <a:off x="300779" y="3051799"/>
            <a:ext cx="3347864" cy="646331"/>
          </a:xfrm>
          <a:prstGeom prst="rect">
            <a:avLst/>
          </a:prstGeom>
          <a:noFill/>
        </p:spPr>
        <p:txBody>
          <a:bodyPr wrap="square" rtlCol="0">
            <a:spAutoFit/>
          </a:bodyPr>
          <a:lstStyle/>
          <a:p>
            <a:r>
              <a:rPr lang="zh-CN" altLang="en-US" b="1" dirty="0" smtClean="0">
                <a:solidFill>
                  <a:schemeClr val="tx1">
                    <a:lumMod val="50000"/>
                    <a:lumOff val="50000"/>
                  </a:schemeClr>
                </a:solidFill>
                <a:latin typeface="+mj-ea"/>
                <a:ea typeface="+mj-ea"/>
              </a:rPr>
              <a:t>第五组：程璐 高垚鑫 秦佳音</a:t>
            </a:r>
            <a:endParaRPr lang="en-US" altLang="zh-CN" b="1" dirty="0" smtClean="0">
              <a:solidFill>
                <a:schemeClr val="tx1">
                  <a:lumMod val="50000"/>
                  <a:lumOff val="50000"/>
                </a:schemeClr>
              </a:solidFill>
              <a:latin typeface="+mj-ea"/>
              <a:ea typeface="+mj-ea"/>
            </a:endParaRPr>
          </a:p>
          <a:p>
            <a:r>
              <a:rPr lang="zh-CN" altLang="en-US" b="1" dirty="0" smtClean="0">
                <a:solidFill>
                  <a:schemeClr val="tx1">
                    <a:lumMod val="50000"/>
                    <a:lumOff val="50000"/>
                  </a:schemeClr>
                </a:solidFill>
                <a:latin typeface="+mj-ea"/>
                <a:ea typeface="+mj-ea"/>
              </a:rPr>
              <a:t> 孙于玲 王可欣 叶璐 周慧敏</a:t>
            </a:r>
          </a:p>
        </p:txBody>
      </p:sp>
    </p:spTree>
    <p:extLst>
      <p:ext uri="{BB962C8B-B14F-4D97-AF65-F5344CB8AC3E}">
        <p14:creationId xmlns:p14="http://schemas.microsoft.com/office/powerpoint/2010/main" val="3580716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p:nvPr/>
        </p:nvSpPr>
        <p:spPr bwMode="auto">
          <a:xfrm>
            <a:off x="-14288" y="36909"/>
            <a:ext cx="9186863" cy="3671888"/>
          </a:xfrm>
          <a:prstGeom prst="rect">
            <a:avLst/>
          </a:prstGeom>
          <a:solidFill>
            <a:srgbClr val="063D54"/>
          </a:solidFill>
          <a:ln>
            <a:noFill/>
          </a:ln>
        </p:spPr>
        <p:txBody>
          <a:bodyPr lIns="0" tIns="0" rIns="0" bIns="0"/>
          <a:lstStyle/>
          <a:p>
            <a:endParaRPr lang="en-US" dirty="0">
              <a:cs typeface="+mn-ea"/>
              <a:sym typeface="+mn-lt"/>
            </a:endParaRPr>
          </a:p>
        </p:txBody>
      </p:sp>
      <p:pic>
        <p:nvPicPr>
          <p:cNvPr id="22531" name="Picture 3"/>
          <p:cNvPicPr>
            <a:picLocks noChangeAspect="1" noChangeArrowheads="1"/>
          </p:cNvPicPr>
          <p:nvPr/>
        </p:nvPicPr>
        <p:blipFill>
          <a:blip r:embed="rId3" cstate="print"/>
          <a:srcRect/>
          <a:stretch>
            <a:fillRect/>
          </a:stretch>
        </p:blipFill>
        <p:spPr bwMode="auto">
          <a:xfrm>
            <a:off x="251520" y="195486"/>
            <a:ext cx="633413" cy="633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nvGrpSpPr>
          <p:cNvPr id="3" name="Group 10"/>
          <p:cNvGrpSpPr/>
          <p:nvPr/>
        </p:nvGrpSpPr>
        <p:grpSpPr bwMode="auto">
          <a:xfrm rot="2700000">
            <a:off x="1928813" y="485775"/>
            <a:ext cx="1628775" cy="864394"/>
            <a:chOff x="0" y="0"/>
            <a:chExt cx="2736" cy="1452"/>
          </a:xfrm>
        </p:grpSpPr>
        <p:sp>
          <p:nvSpPr>
            <p:cNvPr id="22539" name="Rectangle 11"/>
            <p:cNvSpPr/>
            <p:nvPr/>
          </p:nvSpPr>
          <p:spPr bwMode="auto">
            <a:xfrm>
              <a:off x="0" y="500"/>
              <a:ext cx="2736" cy="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ctr"/>
            <a:lstStyle/>
            <a:p>
              <a:pPr algn="l">
                <a:lnSpc>
                  <a:spcPct val="120000"/>
                </a:lnSpc>
              </a:pPr>
              <a:endParaRPr lang="en-US" sz="800" dirty="0">
                <a:solidFill>
                  <a:srgbClr val="000008"/>
                </a:solidFill>
                <a:cs typeface="+mn-ea"/>
                <a:sym typeface="+mn-lt"/>
              </a:endParaRPr>
            </a:p>
          </p:txBody>
        </p:sp>
        <p:sp>
          <p:nvSpPr>
            <p:cNvPr id="22540" name="Rectangle 12"/>
            <p:cNvSpPr/>
            <p:nvPr/>
          </p:nvSpPr>
          <p:spPr bwMode="auto">
            <a:xfrm>
              <a:off x="0" y="0"/>
              <a:ext cx="2736" cy="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ctr"/>
            <a:lstStyle/>
            <a:p>
              <a:pPr algn="l">
                <a:lnSpc>
                  <a:spcPct val="120000"/>
                </a:lnSpc>
              </a:pPr>
              <a:endParaRPr lang="en-US" sz="1300" dirty="0">
                <a:solidFill>
                  <a:srgbClr val="FFFFFF"/>
                </a:solidFill>
                <a:cs typeface="+mn-ea"/>
                <a:sym typeface="+mn-lt"/>
              </a:endParaRPr>
            </a:p>
          </p:txBody>
        </p:sp>
      </p:grpSp>
      <p:sp>
        <p:nvSpPr>
          <p:cNvPr id="22542" name="Line 14"/>
          <p:cNvSpPr>
            <a:spLocks noChangeShapeType="1"/>
          </p:cNvSpPr>
          <p:nvPr/>
        </p:nvSpPr>
        <p:spPr bwMode="auto">
          <a:xfrm rot="10800000" flipH="1">
            <a:off x="8190906" y="3661172"/>
            <a:ext cx="981670" cy="0"/>
          </a:xfrm>
          <a:prstGeom prst="line">
            <a:avLst/>
          </a:prstGeom>
          <a:noFill/>
          <a:ln w="12700" cap="rnd">
            <a:solidFill>
              <a:srgbClr val="FFFFFF"/>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dirty="0">
              <a:cs typeface="+mn-ea"/>
              <a:sym typeface="+mn-lt"/>
            </a:endParaRPr>
          </a:p>
        </p:txBody>
      </p:sp>
      <p:sp>
        <p:nvSpPr>
          <p:cNvPr id="2" name="文本框 1"/>
          <p:cNvSpPr txBox="1"/>
          <p:nvPr/>
        </p:nvSpPr>
        <p:spPr>
          <a:xfrm>
            <a:off x="1038046" y="305023"/>
            <a:ext cx="1594026" cy="415498"/>
          </a:xfrm>
          <a:prstGeom prst="rect">
            <a:avLst/>
          </a:prstGeom>
          <a:noFill/>
        </p:spPr>
        <p:txBody>
          <a:bodyPr wrap="none" lIns="68580" tIns="34290" rIns="68580" bIns="34290" rtlCol="0" anchor="t">
            <a:spAutoFit/>
          </a:bodyPr>
          <a:lstStyle/>
          <a:p>
            <a:pPr>
              <a:lnSpc>
                <a:spcPts val="2700"/>
              </a:lnSpc>
            </a:pPr>
            <a:r>
              <a:rPr lang="en-US" altLang="zh-CN" b="1" dirty="0" smtClean="0">
                <a:solidFill>
                  <a:schemeClr val="bg1"/>
                </a:solidFill>
                <a:cs typeface="+mn-ea"/>
                <a:sym typeface="+mn-lt"/>
              </a:rPr>
              <a:t>1.1.2 </a:t>
            </a:r>
            <a:r>
              <a:rPr lang="zh-CN" altLang="en-US" b="1" dirty="0">
                <a:solidFill>
                  <a:schemeClr val="bg1"/>
                </a:solidFill>
                <a:cs typeface="+mn-ea"/>
                <a:sym typeface="+mn-lt"/>
              </a:rPr>
              <a:t>图片搜索</a:t>
            </a:r>
          </a:p>
        </p:txBody>
      </p:sp>
      <p:pic>
        <p:nvPicPr>
          <p:cNvPr id="6" name="图片 6" descr="屏幕快照 2019-09-21 下午11.02.17"/>
          <p:cNvPicPr>
            <a:picLocks noChangeAspect="1"/>
          </p:cNvPicPr>
          <p:nvPr/>
        </p:nvPicPr>
        <p:blipFill>
          <a:blip r:embed="rId4" cstate="print"/>
          <a:stretch>
            <a:fillRect/>
          </a:stretch>
        </p:blipFill>
        <p:spPr>
          <a:xfrm>
            <a:off x="567690" y="1792199"/>
            <a:ext cx="4121944" cy="2873216"/>
          </a:xfrm>
          <a:prstGeom prst="rect">
            <a:avLst/>
          </a:prstGeom>
        </p:spPr>
      </p:pic>
      <p:pic>
        <p:nvPicPr>
          <p:cNvPr id="5" name="图片 9" descr="屏幕快照 2019-09-21 下午11.02.28"/>
          <p:cNvPicPr>
            <a:picLocks noChangeAspect="1"/>
          </p:cNvPicPr>
          <p:nvPr/>
        </p:nvPicPr>
        <p:blipFill>
          <a:blip r:embed="rId5" cstate="print"/>
          <a:stretch>
            <a:fillRect/>
          </a:stretch>
        </p:blipFill>
        <p:spPr>
          <a:xfrm>
            <a:off x="4860032" y="1808799"/>
            <a:ext cx="3950494" cy="2872740"/>
          </a:xfrm>
          <a:prstGeom prst="rect">
            <a:avLst/>
          </a:prstGeom>
        </p:spPr>
      </p:pic>
      <p:sp>
        <p:nvSpPr>
          <p:cNvPr id="11" name="TextBox 10"/>
          <p:cNvSpPr txBox="1"/>
          <p:nvPr/>
        </p:nvSpPr>
        <p:spPr>
          <a:xfrm>
            <a:off x="787058" y="987270"/>
            <a:ext cx="7584169" cy="738664"/>
          </a:xfrm>
          <a:prstGeom prst="rect">
            <a:avLst/>
          </a:prstGeom>
          <a:noFill/>
        </p:spPr>
        <p:txBody>
          <a:bodyPr wrap="square" rtlCol="0">
            <a:spAutoFit/>
          </a:bodyPr>
          <a:lstStyle/>
          <a:p>
            <a:pPr algn="just"/>
            <a:r>
              <a:rPr lang="zh-CN" altLang="en-US" sz="1400" b="1" dirty="0" smtClean="0">
                <a:solidFill>
                  <a:schemeClr val="bg1"/>
                </a:solidFill>
              </a:rPr>
              <a:t>翻译案例</a:t>
            </a:r>
            <a:r>
              <a:rPr lang="en-US" altLang="zh-CN" sz="1400" b="1" dirty="0" smtClean="0">
                <a:solidFill>
                  <a:schemeClr val="bg1"/>
                </a:solidFill>
              </a:rPr>
              <a:t>:</a:t>
            </a:r>
            <a:r>
              <a:rPr lang="zh-CN" altLang="en-US" sz="1400" b="1" dirty="0" smtClean="0">
                <a:solidFill>
                  <a:schemeClr val="bg1"/>
                </a:solidFill>
              </a:rPr>
              <a:t>平静型葡萄酒</a:t>
            </a:r>
            <a:endParaRPr lang="en-US" altLang="zh-CN" sz="1400" b="1" dirty="0" smtClean="0">
              <a:solidFill>
                <a:schemeClr val="bg1"/>
              </a:solidFill>
            </a:endParaRPr>
          </a:p>
          <a:p>
            <a:pPr algn="just"/>
            <a:r>
              <a:rPr lang="en-US" altLang="zh-CN" sz="1400" b="1" dirty="0" smtClean="0">
                <a:solidFill>
                  <a:schemeClr val="bg1"/>
                </a:solidFill>
              </a:rPr>
              <a:t>Still wine </a:t>
            </a:r>
            <a:r>
              <a:rPr lang="en-US" altLang="zh-CN" sz="1400" b="1" dirty="0" err="1" smtClean="0">
                <a:solidFill>
                  <a:schemeClr val="bg1"/>
                </a:solidFill>
              </a:rPr>
              <a:t>vs</a:t>
            </a:r>
            <a:r>
              <a:rPr lang="en-US" altLang="zh-CN" sz="1400" b="1" dirty="0" smtClean="0">
                <a:solidFill>
                  <a:schemeClr val="bg1"/>
                </a:solidFill>
              </a:rPr>
              <a:t> calm wine</a:t>
            </a:r>
          </a:p>
          <a:p>
            <a:pPr algn="just"/>
            <a:endParaRPr lang="en-US" sz="1400" b="1" dirty="0">
              <a:solidFill>
                <a:schemeClr val="bg1"/>
              </a:solidFill>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32" fill="hold" grpId="0" nodeType="clickEffect">
                                  <p:stCondLst>
                                    <p:cond delay="0"/>
                                  </p:stCondLst>
                                  <p:iterate type="lt">
                                    <p:tmPct val="100000"/>
                                  </p:iterate>
                                  <p:childTnLst>
                                    <p:set>
                                      <p:cBhvr>
                                        <p:cTn id="6" dur="1" fill="hold">
                                          <p:stCondLst>
                                            <p:cond delay="0"/>
                                          </p:stCondLst>
                                        </p:cTn>
                                        <p:tgtEl>
                                          <p:spTgt spid="22530"/>
                                        </p:tgtEl>
                                        <p:attrNameLst>
                                          <p:attrName>style.visibility</p:attrName>
                                        </p:attrNameLst>
                                      </p:cBhvr>
                                      <p:to>
                                        <p:strVal val="visible"/>
                                      </p:to>
                                    </p:set>
                                    <p:anim calcmode="lin" valueType="num">
                                      <p:cBhvr>
                                        <p:cTn id="7" dur="75" fill="hold"/>
                                        <p:tgtEl>
                                          <p:spTgt spid="22530"/>
                                        </p:tgtEl>
                                        <p:attrNameLst>
                                          <p:attrName>ppt_w</p:attrName>
                                        </p:attrNameLst>
                                      </p:cBhvr>
                                      <p:tavLst>
                                        <p:tav tm="0">
                                          <p:val>
                                            <p:strVal val="4*#ppt_w"/>
                                          </p:val>
                                        </p:tav>
                                        <p:tav tm="100000">
                                          <p:val>
                                            <p:strVal val="#ppt_w"/>
                                          </p:val>
                                        </p:tav>
                                      </p:tavLst>
                                    </p:anim>
                                    <p:anim calcmode="lin" valueType="num">
                                      <p:cBhvr>
                                        <p:cTn id="8" dur="75" fill="hold"/>
                                        <p:tgtEl>
                                          <p:spTgt spid="22530"/>
                                        </p:tgtEl>
                                        <p:attrNameLst>
                                          <p:attrName>ppt_h</p:attrName>
                                        </p:attrNameLst>
                                      </p:cBhvr>
                                      <p:tavLst>
                                        <p:tav tm="0">
                                          <p:val>
                                            <p:strVal val="4*#ppt_h"/>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nodeType="clickEffect">
                                  <p:stCondLst>
                                    <p:cond delay="0"/>
                                  </p:stCondLst>
                                  <p:childTnLst>
                                    <p:set>
                                      <p:cBhvr>
                                        <p:cTn id="12" dur="1" fill="hold">
                                          <p:stCondLst>
                                            <p:cond delay="0"/>
                                          </p:stCondLst>
                                        </p:cTn>
                                        <p:tgtEl>
                                          <p:spTgt spid="22531"/>
                                        </p:tgtEl>
                                        <p:attrNameLst>
                                          <p:attrName>style.visibility</p:attrName>
                                        </p:attrNameLst>
                                      </p:cBhvr>
                                      <p:to>
                                        <p:strVal val="visible"/>
                                      </p:to>
                                    </p:set>
                                    <p:anim calcmode="lin" valueType="num">
                                      <p:cBhvr>
                                        <p:cTn id="13" dur="500" fill="hold"/>
                                        <p:tgtEl>
                                          <p:spTgt spid="22531"/>
                                        </p:tgtEl>
                                        <p:attrNameLst>
                                          <p:attrName>ppt_w</p:attrName>
                                        </p:attrNameLst>
                                      </p:cBhvr>
                                      <p:tavLst>
                                        <p:tav tm="0">
                                          <p:val>
                                            <p:fltVal val="0"/>
                                          </p:val>
                                        </p:tav>
                                        <p:tav tm="100000">
                                          <p:val>
                                            <p:strVal val="#ppt_w"/>
                                          </p:val>
                                        </p:tav>
                                      </p:tavLst>
                                    </p:anim>
                                    <p:anim calcmode="lin" valueType="num">
                                      <p:cBhvr>
                                        <p:cTn id="14" dur="500" fill="hold"/>
                                        <p:tgtEl>
                                          <p:spTgt spid="22531"/>
                                        </p:tgtEl>
                                        <p:attrNameLst>
                                          <p:attrName>ppt_h</p:attrName>
                                        </p:attrNameLst>
                                      </p:cBhvr>
                                      <p:tavLst>
                                        <p:tav tm="0">
                                          <p:val>
                                            <p:fltVal val="0"/>
                                          </p:val>
                                        </p:tav>
                                        <p:tav tm="100000">
                                          <p:val>
                                            <p:strVal val="#ppt_h"/>
                                          </p:val>
                                        </p:tav>
                                      </p:tavLst>
                                    </p:anim>
                                  </p:childTnLst>
                                </p:cTn>
                              </p:par>
                            </p:childTnLst>
                          </p:cTn>
                        </p:par>
                        <p:par>
                          <p:cTn id="15" fill="hold">
                            <p:stCondLst>
                              <p:cond delay="500"/>
                            </p:stCondLst>
                            <p:childTnLst>
                              <p:par>
                                <p:cTn id="16" presetID="22" presetClass="entr" presetSubtype="8" fill="hold" nodeType="afterEffect">
                                  <p:stCondLst>
                                    <p:cond delay="300"/>
                                  </p:stCondLst>
                                  <p:childTnLst>
                                    <p:set>
                                      <p:cBhvr>
                                        <p:cTn id="17" dur="1" fill="hold">
                                          <p:stCondLst>
                                            <p:cond delay="0"/>
                                          </p:stCondLst>
                                        </p:cTn>
                                        <p:tgtEl>
                                          <p:spTgt spid="3"/>
                                        </p:tgtEl>
                                        <p:attrNameLst>
                                          <p:attrName>style.visibility</p:attrName>
                                        </p:attrNameLst>
                                      </p:cBhvr>
                                      <p:to>
                                        <p:strVal val="visible"/>
                                      </p:to>
                                    </p:set>
                                    <p:animEffect transition="in" filter="wipe(left)">
                                      <p:cBhvr>
                                        <p:cTn id="18" dur="500"/>
                                        <p:tgtEl>
                                          <p:spTgt spid="3"/>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blinds(horizontal)">
                                      <p:cBhvr>
                                        <p:cTn id="23" dur="500"/>
                                        <p:tgtEl>
                                          <p:spTgt spid="6"/>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nodeType="click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blinds(horizontal)">
                                      <p:cBhvr>
                                        <p:cTn id="2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30" grpId="0" bldLvl="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1">
            <a:extLst>
              <a:ext uri="{FF2B5EF4-FFF2-40B4-BE49-F238E27FC236}">
                <a16:creationId xmlns="" xmlns:a16="http://schemas.microsoft.com/office/drawing/2014/main" id="{ED5E5535-B29E-47D2-A884-8C56A424BF82}"/>
              </a:ext>
            </a:extLst>
          </p:cNvPr>
          <p:cNvSpPr txBox="1"/>
          <p:nvPr/>
        </p:nvSpPr>
        <p:spPr>
          <a:xfrm>
            <a:off x="696983" y="1275606"/>
            <a:ext cx="8411795" cy="625556"/>
          </a:xfrm>
          <a:prstGeom prst="rect">
            <a:avLst/>
          </a:prstGeom>
          <a:noFill/>
        </p:spPr>
        <p:txBody>
          <a:bodyPr wrap="square" lIns="0" tIns="0" rIns="0" bIns="34290" rtlCol="0">
            <a:spAutoFit/>
          </a:bodyPr>
          <a:lstStyle/>
          <a:p>
            <a:pPr>
              <a:lnSpc>
                <a:spcPct val="120000"/>
              </a:lnSpc>
            </a:pPr>
            <a:r>
              <a:rPr lang="zh-CN" altLang="en-US" sz="1600" smtClean="0">
                <a:solidFill>
                  <a:srgbClr val="727171"/>
                </a:solidFill>
                <a:cs typeface="+mn-ea"/>
                <a:sym typeface="+mn-lt"/>
              </a:rPr>
              <a:t>翻译案例：</a:t>
            </a:r>
            <a:r>
              <a:rPr lang="zh-CN" altLang="en-US" sz="1600" smtClean="0">
                <a:solidFill>
                  <a:srgbClr val="727171"/>
                </a:solidFill>
                <a:latin typeface="+mn-ea"/>
                <a:cs typeface="+mn-ea"/>
                <a:sym typeface="+mn-lt"/>
              </a:rPr>
              <a:t>沙特</a:t>
            </a:r>
            <a:r>
              <a:rPr lang="zh-CN" altLang="en-US" sz="1600" b="1" smtClean="0">
                <a:solidFill>
                  <a:srgbClr val="727171"/>
                </a:solidFill>
                <a:latin typeface="+mn-ea"/>
                <a:cs typeface="+mn-ea"/>
                <a:sym typeface="+mn-lt"/>
              </a:rPr>
              <a:t>盖提夫市</a:t>
            </a:r>
            <a:r>
              <a:rPr lang="zh-CN" altLang="en-US" sz="1600" smtClean="0">
                <a:solidFill>
                  <a:srgbClr val="727171"/>
                </a:solidFill>
                <a:latin typeface="+mn-ea"/>
                <a:cs typeface="+mn-ea"/>
                <a:sym typeface="+mn-lt"/>
              </a:rPr>
              <a:t>女候选人纳西玛突然被告知她的名字已经从候选人名单中剔除。</a:t>
            </a:r>
            <a:endParaRPr lang="en-US" altLang="zh-CN" sz="1600" smtClean="0">
              <a:solidFill>
                <a:srgbClr val="727171"/>
              </a:solidFill>
              <a:latin typeface="+mn-ea"/>
              <a:cs typeface="+mn-ea"/>
              <a:sym typeface="+mn-lt"/>
            </a:endParaRPr>
          </a:p>
          <a:p>
            <a:pPr algn="r">
              <a:lnSpc>
                <a:spcPct val="120000"/>
              </a:lnSpc>
            </a:pPr>
            <a:r>
              <a:rPr lang="en-US" altLang="zh-CN" sz="1600" smtClean="0">
                <a:solidFill>
                  <a:srgbClr val="727171"/>
                </a:solidFill>
                <a:latin typeface="+mn-ea"/>
                <a:cs typeface="+mn-ea"/>
                <a:sym typeface="+mn-lt"/>
              </a:rPr>
              <a:t>			--《</a:t>
            </a:r>
            <a:r>
              <a:rPr lang="zh-CN" altLang="en-US" sz="1600" smtClean="0">
                <a:solidFill>
                  <a:srgbClr val="727171"/>
                </a:solidFill>
                <a:latin typeface="+mn-ea"/>
                <a:cs typeface="+mn-ea"/>
                <a:sym typeface="+mn-lt"/>
              </a:rPr>
              <a:t>齐鲁晚报</a:t>
            </a:r>
            <a:r>
              <a:rPr lang="en-US" altLang="zh-CN" sz="1600" smtClean="0">
                <a:solidFill>
                  <a:srgbClr val="727171"/>
                </a:solidFill>
                <a:latin typeface="+mn-ea"/>
                <a:cs typeface="+mn-ea"/>
                <a:sym typeface="+mn-lt"/>
              </a:rPr>
              <a:t>》</a:t>
            </a:r>
            <a:endParaRPr lang="en-US" altLang="zh-CN" sz="1600" dirty="0">
              <a:solidFill>
                <a:srgbClr val="727171"/>
              </a:solidFill>
              <a:latin typeface="+mn-ea"/>
              <a:cs typeface="+mn-ea"/>
              <a:sym typeface="+mn-lt"/>
            </a:endParaRPr>
          </a:p>
        </p:txBody>
      </p:sp>
      <p:sp>
        <p:nvSpPr>
          <p:cNvPr id="28" name="矩形 27">
            <a:extLst>
              <a:ext uri="{FF2B5EF4-FFF2-40B4-BE49-F238E27FC236}">
                <a16:creationId xmlns="" xmlns:a16="http://schemas.microsoft.com/office/drawing/2014/main" id="{DE4850A2-2AA6-4F6F-AD15-A95BDB4AB2ED}"/>
              </a:ext>
            </a:extLst>
          </p:cNvPr>
          <p:cNvSpPr/>
          <p:nvPr/>
        </p:nvSpPr>
        <p:spPr>
          <a:xfrm>
            <a:off x="301716" y="295499"/>
            <a:ext cx="1412785" cy="3259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pic>
        <p:nvPicPr>
          <p:cNvPr id="11" name="图片 10">
            <a:extLst>
              <a:ext uri="{FF2B5EF4-FFF2-40B4-BE49-F238E27FC236}">
                <a16:creationId xmlns="" xmlns:a16="http://schemas.microsoft.com/office/drawing/2014/main" id="{C105278D-5D74-4311-BAD5-72BA8191915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8388" y="2715766"/>
            <a:ext cx="4676749" cy="2213468"/>
          </a:xfrm>
          <a:prstGeom prst="rect">
            <a:avLst/>
          </a:prstGeom>
        </p:spPr>
      </p:pic>
      <p:pic>
        <p:nvPicPr>
          <p:cNvPr id="19" name="图片 18">
            <a:extLst>
              <a:ext uri="{FF2B5EF4-FFF2-40B4-BE49-F238E27FC236}">
                <a16:creationId xmlns="" xmlns:a16="http://schemas.microsoft.com/office/drawing/2014/main" id="{0D77BABA-FD6F-4B58-9C10-ED9BAA43035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6983" y="1849330"/>
            <a:ext cx="4328540" cy="711719"/>
          </a:xfrm>
          <a:prstGeom prst="rect">
            <a:avLst/>
          </a:prstGeom>
        </p:spPr>
      </p:pic>
      <p:pic>
        <p:nvPicPr>
          <p:cNvPr id="21" name="图片 20">
            <a:extLst>
              <a:ext uri="{FF2B5EF4-FFF2-40B4-BE49-F238E27FC236}">
                <a16:creationId xmlns="" xmlns:a16="http://schemas.microsoft.com/office/drawing/2014/main" id="{F7845332-D7A9-48C1-A293-707D27CC1B7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56374" y="2228616"/>
            <a:ext cx="2102804" cy="705248"/>
          </a:xfrm>
          <a:prstGeom prst="rect">
            <a:avLst/>
          </a:prstGeom>
        </p:spPr>
      </p:pic>
      <p:sp>
        <p:nvSpPr>
          <p:cNvPr id="10" name="TextBox 3">
            <a:extLst>
              <a:ext uri="{FF2B5EF4-FFF2-40B4-BE49-F238E27FC236}">
                <a16:creationId xmlns="" xmlns:a16="http://schemas.microsoft.com/office/drawing/2014/main" id="{0D2FAFB6-9C56-4C0C-9B5D-99E321164AD7}"/>
              </a:ext>
            </a:extLst>
          </p:cNvPr>
          <p:cNvSpPr txBox="1"/>
          <p:nvPr/>
        </p:nvSpPr>
        <p:spPr>
          <a:xfrm>
            <a:off x="563239" y="248155"/>
            <a:ext cx="1840568" cy="400110"/>
          </a:xfrm>
          <a:prstGeom prst="rect">
            <a:avLst/>
          </a:prstGeom>
          <a:noFill/>
        </p:spPr>
        <p:txBody>
          <a:bodyPr wrap="none" rtlCol="0">
            <a:spAutoFit/>
          </a:bodyPr>
          <a:lstStyle/>
          <a:p>
            <a:r>
              <a:rPr lang="en-US" altLang="zh-CN" sz="2000" dirty="0" smtClean="0">
                <a:solidFill>
                  <a:schemeClr val="accent1"/>
                </a:solidFill>
                <a:cs typeface="+mn-ea"/>
                <a:sym typeface="+mn-lt"/>
              </a:rPr>
              <a:t>1.2 Google Map</a:t>
            </a:r>
            <a:endParaRPr lang="zh-CN" altLang="en-US" sz="3200" dirty="0">
              <a:solidFill>
                <a:schemeClr val="accent1"/>
              </a:solidFill>
              <a:cs typeface="+mn-ea"/>
              <a:sym typeface="+mn-lt"/>
            </a:endParaRPr>
          </a:p>
        </p:txBody>
      </p:sp>
      <p:sp>
        <p:nvSpPr>
          <p:cNvPr id="13" name="矩形 12"/>
          <p:cNvSpPr/>
          <p:nvPr/>
        </p:nvSpPr>
        <p:spPr>
          <a:xfrm>
            <a:off x="5841097" y="263544"/>
            <a:ext cx="2151486" cy="276999"/>
          </a:xfrm>
          <a:prstGeom prst="rect">
            <a:avLst/>
          </a:prstGeom>
        </p:spPr>
        <p:txBody>
          <a:bodyPr wrap="none">
            <a:spAutoFit/>
          </a:bodyPr>
          <a:lstStyle/>
          <a:p>
            <a:r>
              <a:rPr lang="en-US" altLang="zh-CN" sz="1200" dirty="0">
                <a:hlinkClick r:id="rId6"/>
              </a:rPr>
              <a:t>https://www.google.com/maps</a:t>
            </a:r>
            <a:endParaRPr lang="zh-CN" altLang="en-US" sz="1200" dirty="0"/>
          </a:p>
        </p:txBody>
      </p:sp>
      <p:grpSp>
        <p:nvGrpSpPr>
          <p:cNvPr id="37" name="Group 170"/>
          <p:cNvGrpSpPr/>
          <p:nvPr/>
        </p:nvGrpSpPr>
        <p:grpSpPr>
          <a:xfrm>
            <a:off x="684779" y="754113"/>
            <a:ext cx="286865" cy="286865"/>
            <a:chOff x="3263900" y="4037013"/>
            <a:chExt cx="879475" cy="879475"/>
          </a:xfrm>
        </p:grpSpPr>
        <p:sp>
          <p:nvSpPr>
            <p:cNvPr id="38" name="Rectangle 20"/>
            <p:cNvSpPr>
              <a:spLocks noChangeArrowheads="1"/>
            </p:cNvSpPr>
            <p:nvPr/>
          </p:nvSpPr>
          <p:spPr bwMode="auto">
            <a:xfrm>
              <a:off x="3263900" y="4037013"/>
              <a:ext cx="879475" cy="879475"/>
            </a:xfrm>
            <a:prstGeom prst="rect">
              <a:avLst/>
            </a:prstGeom>
            <a:noFill/>
            <a:ln w="12700" cap="rnd">
              <a:solidFill>
                <a:schemeClr val="bg1">
                  <a:lumMod val="6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id-ID" sz="2400"/>
            </a:p>
          </p:txBody>
        </p:sp>
        <p:sp>
          <p:nvSpPr>
            <p:cNvPr id="39" name="Line 21"/>
            <p:cNvSpPr>
              <a:spLocks noChangeShapeType="1"/>
            </p:cNvSpPr>
            <p:nvPr/>
          </p:nvSpPr>
          <p:spPr bwMode="auto">
            <a:xfrm flipV="1">
              <a:off x="3719513" y="4310063"/>
              <a:ext cx="0" cy="261938"/>
            </a:xfrm>
            <a:prstGeom prst="line">
              <a:avLst/>
            </a:prstGeom>
            <a:noFill/>
            <a:ln w="12700" cap="rnd">
              <a:solidFill>
                <a:schemeClr val="bg1">
                  <a:lumMod val="65000"/>
                </a:schemeClr>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id-ID" sz="2400"/>
            </a:p>
          </p:txBody>
        </p:sp>
        <p:sp>
          <p:nvSpPr>
            <p:cNvPr id="40" name="Line 22"/>
            <p:cNvSpPr>
              <a:spLocks noChangeShapeType="1"/>
            </p:cNvSpPr>
            <p:nvPr/>
          </p:nvSpPr>
          <p:spPr bwMode="auto">
            <a:xfrm flipV="1">
              <a:off x="3900488" y="4492626"/>
              <a:ext cx="0" cy="79375"/>
            </a:xfrm>
            <a:prstGeom prst="line">
              <a:avLst/>
            </a:prstGeom>
            <a:noFill/>
            <a:ln w="12700" cap="rnd">
              <a:solidFill>
                <a:schemeClr val="bg1">
                  <a:lumMod val="65000"/>
                </a:schemeClr>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id-ID" sz="2400"/>
            </a:p>
          </p:txBody>
        </p:sp>
        <p:sp>
          <p:nvSpPr>
            <p:cNvPr id="41" name="Line 23"/>
            <p:cNvSpPr>
              <a:spLocks noChangeShapeType="1"/>
            </p:cNvSpPr>
            <p:nvPr/>
          </p:nvSpPr>
          <p:spPr bwMode="auto">
            <a:xfrm flipV="1">
              <a:off x="3506788" y="4149726"/>
              <a:ext cx="0" cy="220663"/>
            </a:xfrm>
            <a:prstGeom prst="line">
              <a:avLst/>
            </a:prstGeom>
            <a:noFill/>
            <a:ln w="12700" cap="rnd">
              <a:solidFill>
                <a:schemeClr val="bg1">
                  <a:lumMod val="65000"/>
                </a:schemeClr>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id-ID" sz="2400"/>
            </a:p>
          </p:txBody>
        </p:sp>
        <p:sp>
          <p:nvSpPr>
            <p:cNvPr id="42" name="Line 24"/>
            <p:cNvSpPr>
              <a:spLocks noChangeShapeType="1"/>
            </p:cNvSpPr>
            <p:nvPr/>
          </p:nvSpPr>
          <p:spPr bwMode="auto">
            <a:xfrm flipV="1">
              <a:off x="3506788" y="4430713"/>
              <a:ext cx="0" cy="141288"/>
            </a:xfrm>
            <a:prstGeom prst="line">
              <a:avLst/>
            </a:prstGeom>
            <a:noFill/>
            <a:ln w="12700" cap="rnd">
              <a:solidFill>
                <a:schemeClr val="bg1">
                  <a:lumMod val="65000"/>
                </a:schemeClr>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id-ID" sz="2400"/>
            </a:p>
          </p:txBody>
        </p:sp>
        <p:sp>
          <p:nvSpPr>
            <p:cNvPr id="43" name="Line 25"/>
            <p:cNvSpPr>
              <a:spLocks noChangeShapeType="1"/>
            </p:cNvSpPr>
            <p:nvPr/>
          </p:nvSpPr>
          <p:spPr bwMode="auto">
            <a:xfrm flipV="1">
              <a:off x="3900488" y="4149726"/>
              <a:ext cx="0" cy="280988"/>
            </a:xfrm>
            <a:prstGeom prst="line">
              <a:avLst/>
            </a:prstGeom>
            <a:noFill/>
            <a:ln w="12700" cap="rnd">
              <a:solidFill>
                <a:schemeClr val="bg1">
                  <a:lumMod val="65000"/>
                </a:schemeClr>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id-ID" sz="2400"/>
            </a:p>
          </p:txBody>
        </p:sp>
        <p:sp>
          <p:nvSpPr>
            <p:cNvPr id="44" name="Line 26"/>
            <p:cNvSpPr>
              <a:spLocks noChangeShapeType="1"/>
            </p:cNvSpPr>
            <p:nvPr/>
          </p:nvSpPr>
          <p:spPr bwMode="auto">
            <a:xfrm flipV="1">
              <a:off x="3719513" y="4149726"/>
              <a:ext cx="0" cy="98425"/>
            </a:xfrm>
            <a:prstGeom prst="line">
              <a:avLst/>
            </a:prstGeom>
            <a:noFill/>
            <a:ln w="12700" cap="rnd">
              <a:solidFill>
                <a:schemeClr val="bg1">
                  <a:lumMod val="65000"/>
                </a:schemeClr>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id-ID" sz="2400"/>
            </a:p>
          </p:txBody>
        </p:sp>
        <p:sp>
          <p:nvSpPr>
            <p:cNvPr id="45" name="Rectangle 27"/>
            <p:cNvSpPr>
              <a:spLocks noChangeArrowheads="1"/>
            </p:cNvSpPr>
            <p:nvPr/>
          </p:nvSpPr>
          <p:spPr bwMode="auto">
            <a:xfrm>
              <a:off x="3840163" y="4430713"/>
              <a:ext cx="122238" cy="61913"/>
            </a:xfrm>
            <a:prstGeom prst="rect">
              <a:avLst/>
            </a:prstGeom>
            <a:noFill/>
            <a:ln w="12700" cap="rnd">
              <a:solidFill>
                <a:schemeClr val="bg1">
                  <a:lumMod val="6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id-ID" sz="2400"/>
            </a:p>
          </p:txBody>
        </p:sp>
        <p:sp>
          <p:nvSpPr>
            <p:cNvPr id="46" name="Rectangle 28"/>
            <p:cNvSpPr>
              <a:spLocks noChangeArrowheads="1"/>
            </p:cNvSpPr>
            <p:nvPr/>
          </p:nvSpPr>
          <p:spPr bwMode="auto">
            <a:xfrm>
              <a:off x="3657600" y="4248151"/>
              <a:ext cx="122238" cy="61913"/>
            </a:xfrm>
            <a:prstGeom prst="rect">
              <a:avLst/>
            </a:prstGeom>
            <a:noFill/>
            <a:ln w="12700" cap="rnd">
              <a:solidFill>
                <a:schemeClr val="bg1">
                  <a:lumMod val="6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id-ID" sz="2400"/>
            </a:p>
          </p:txBody>
        </p:sp>
        <p:sp>
          <p:nvSpPr>
            <p:cNvPr id="47" name="Rectangle 29"/>
            <p:cNvSpPr>
              <a:spLocks noChangeArrowheads="1"/>
            </p:cNvSpPr>
            <p:nvPr/>
          </p:nvSpPr>
          <p:spPr bwMode="auto">
            <a:xfrm>
              <a:off x="3444875" y="4370388"/>
              <a:ext cx="122238" cy="60325"/>
            </a:xfrm>
            <a:prstGeom prst="rect">
              <a:avLst/>
            </a:prstGeom>
            <a:noFill/>
            <a:ln w="12700" cap="rnd">
              <a:solidFill>
                <a:schemeClr val="bg1">
                  <a:lumMod val="6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id-ID" sz="2400"/>
            </a:p>
          </p:txBody>
        </p:sp>
        <p:sp>
          <p:nvSpPr>
            <p:cNvPr id="48" name="Oval 30"/>
            <p:cNvSpPr>
              <a:spLocks noChangeArrowheads="1"/>
            </p:cNvSpPr>
            <p:nvPr/>
          </p:nvSpPr>
          <p:spPr bwMode="auto">
            <a:xfrm>
              <a:off x="3840163" y="4673601"/>
              <a:ext cx="122238" cy="122238"/>
            </a:xfrm>
            <a:prstGeom prst="ellipse">
              <a:avLst/>
            </a:prstGeom>
            <a:noFill/>
            <a:ln w="12700" cap="rnd">
              <a:solidFill>
                <a:schemeClr val="bg1">
                  <a:lumMod val="6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id-ID" sz="2400"/>
            </a:p>
          </p:txBody>
        </p:sp>
        <p:sp>
          <p:nvSpPr>
            <p:cNvPr id="49" name="Oval 31"/>
            <p:cNvSpPr>
              <a:spLocks noChangeArrowheads="1"/>
            </p:cNvSpPr>
            <p:nvPr/>
          </p:nvSpPr>
          <p:spPr bwMode="auto">
            <a:xfrm>
              <a:off x="3657600" y="4673601"/>
              <a:ext cx="122238" cy="122238"/>
            </a:xfrm>
            <a:prstGeom prst="ellipse">
              <a:avLst/>
            </a:prstGeom>
            <a:noFill/>
            <a:ln w="12700" cap="rnd">
              <a:solidFill>
                <a:schemeClr val="bg1">
                  <a:lumMod val="6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id-ID" sz="2400"/>
            </a:p>
          </p:txBody>
        </p:sp>
        <p:sp>
          <p:nvSpPr>
            <p:cNvPr id="50" name="Oval 32"/>
            <p:cNvSpPr>
              <a:spLocks noChangeArrowheads="1"/>
            </p:cNvSpPr>
            <p:nvPr/>
          </p:nvSpPr>
          <p:spPr bwMode="auto">
            <a:xfrm>
              <a:off x="3444875" y="4673601"/>
              <a:ext cx="122238" cy="122238"/>
            </a:xfrm>
            <a:prstGeom prst="ellipse">
              <a:avLst/>
            </a:prstGeom>
            <a:noFill/>
            <a:ln w="12700" cap="rnd">
              <a:solidFill>
                <a:schemeClr val="bg1">
                  <a:lumMod val="6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id-ID" sz="2400"/>
            </a:p>
          </p:txBody>
        </p:sp>
      </p:grpSp>
      <p:sp>
        <p:nvSpPr>
          <p:cNvPr id="51" name="TextBox 50"/>
          <p:cNvSpPr txBox="1"/>
          <p:nvPr/>
        </p:nvSpPr>
        <p:spPr>
          <a:xfrm>
            <a:off x="1033750" y="692571"/>
            <a:ext cx="2492990" cy="400110"/>
          </a:xfrm>
          <a:prstGeom prst="rect">
            <a:avLst/>
          </a:prstGeom>
          <a:noFill/>
        </p:spPr>
        <p:txBody>
          <a:bodyPr wrap="none" rtlCol="0">
            <a:spAutoFit/>
          </a:bodyPr>
          <a:lstStyle/>
          <a:p>
            <a:r>
              <a:rPr lang="zh-CN" altLang="en-US" sz="2000" dirty="0">
                <a:solidFill>
                  <a:schemeClr val="tx1">
                    <a:lumMod val="50000"/>
                    <a:lumOff val="50000"/>
                  </a:schemeClr>
                </a:solidFill>
              </a:rPr>
              <a:t>地名</a:t>
            </a:r>
            <a:r>
              <a:rPr lang="zh-CN" altLang="en-US" sz="2000" dirty="0" smtClean="0">
                <a:solidFill>
                  <a:schemeClr val="tx1">
                    <a:lumMod val="50000"/>
                    <a:lumOff val="50000"/>
                  </a:schemeClr>
                </a:solidFill>
              </a:rPr>
              <a:t>翻译</a:t>
            </a:r>
            <a:r>
              <a:rPr lang="zh-CN" altLang="en-US" sz="2000" dirty="0">
                <a:solidFill>
                  <a:schemeClr val="tx1">
                    <a:lumMod val="50000"/>
                    <a:lumOff val="50000"/>
                  </a:schemeClr>
                </a:solidFill>
              </a:rPr>
              <a:t>：</a:t>
            </a:r>
            <a:r>
              <a:rPr lang="zh-CN" altLang="en-US" sz="2000" dirty="0" smtClean="0">
                <a:solidFill>
                  <a:schemeClr val="tx1">
                    <a:lumMod val="50000"/>
                    <a:lumOff val="50000"/>
                  </a:schemeClr>
                </a:solidFill>
              </a:rPr>
              <a:t>充实</a:t>
            </a:r>
            <a:r>
              <a:rPr lang="zh-CN" altLang="en-US" sz="2000" dirty="0">
                <a:solidFill>
                  <a:schemeClr val="tx1">
                    <a:lumMod val="50000"/>
                    <a:lumOff val="50000"/>
                  </a:schemeClr>
                </a:solidFill>
              </a:rPr>
              <a:t>背景</a:t>
            </a:r>
          </a:p>
        </p:txBody>
      </p:sp>
      <p:cxnSp>
        <p:nvCxnSpPr>
          <p:cNvPr id="52" name="Straight Connector 187"/>
          <p:cNvCxnSpPr/>
          <p:nvPr/>
        </p:nvCxnSpPr>
        <p:spPr>
          <a:xfrm>
            <a:off x="1116020" y="1040977"/>
            <a:ext cx="2519876" cy="1"/>
          </a:xfrm>
          <a:prstGeom prst="line">
            <a:avLst/>
          </a:prstGeom>
          <a:ln w="12700">
            <a:solidFill>
              <a:srgbClr val="2C3460"/>
            </a:solidFill>
          </a:ln>
        </p:spPr>
        <p:style>
          <a:lnRef idx="1">
            <a:schemeClr val="accent1"/>
          </a:lnRef>
          <a:fillRef idx="0">
            <a:schemeClr val="accent1"/>
          </a:fillRef>
          <a:effectRef idx="0">
            <a:schemeClr val="accent1"/>
          </a:effectRef>
          <a:fontRef idx="minor">
            <a:schemeClr val="tx1"/>
          </a:fontRef>
        </p:style>
      </p:cxnSp>
      <p:pic>
        <p:nvPicPr>
          <p:cNvPr id="2050" name="Picture 2"/>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746116" y="207945"/>
            <a:ext cx="433493" cy="4071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034846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矩形 27">
            <a:extLst>
              <a:ext uri="{FF2B5EF4-FFF2-40B4-BE49-F238E27FC236}">
                <a16:creationId xmlns="" xmlns:a16="http://schemas.microsoft.com/office/drawing/2014/main" id="{DE4850A2-2AA6-4F6F-AD15-A95BDB4AB2ED}"/>
              </a:ext>
            </a:extLst>
          </p:cNvPr>
          <p:cNvSpPr/>
          <p:nvPr/>
        </p:nvSpPr>
        <p:spPr>
          <a:xfrm>
            <a:off x="301716" y="295499"/>
            <a:ext cx="1412785" cy="3259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pic>
        <p:nvPicPr>
          <p:cNvPr id="3" name="图片 2">
            <a:extLst>
              <a:ext uri="{FF2B5EF4-FFF2-40B4-BE49-F238E27FC236}">
                <a16:creationId xmlns="" xmlns:a16="http://schemas.microsoft.com/office/drawing/2014/main" id="{F0780875-70ED-4C9A-888C-8998EA19590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7954" y="1635646"/>
            <a:ext cx="6237239" cy="2691589"/>
          </a:xfrm>
          <a:prstGeom prst="rect">
            <a:avLst/>
          </a:prstGeom>
        </p:spPr>
      </p:pic>
      <p:sp>
        <p:nvSpPr>
          <p:cNvPr id="4" name="矩形 3">
            <a:extLst>
              <a:ext uri="{FF2B5EF4-FFF2-40B4-BE49-F238E27FC236}">
                <a16:creationId xmlns="" xmlns:a16="http://schemas.microsoft.com/office/drawing/2014/main" id="{410EE010-8071-48FE-B223-9E8666DA4577}"/>
              </a:ext>
            </a:extLst>
          </p:cNvPr>
          <p:cNvSpPr/>
          <p:nvPr/>
        </p:nvSpPr>
        <p:spPr>
          <a:xfrm>
            <a:off x="827584" y="1675787"/>
            <a:ext cx="1200150" cy="477611"/>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9" name="TextBox 1">
            <a:extLst>
              <a:ext uri="{FF2B5EF4-FFF2-40B4-BE49-F238E27FC236}">
                <a16:creationId xmlns="" xmlns:a16="http://schemas.microsoft.com/office/drawing/2014/main" id="{ED5E5535-B29E-47D2-A884-8C56A424BF82}"/>
              </a:ext>
            </a:extLst>
          </p:cNvPr>
          <p:cNvSpPr txBox="1"/>
          <p:nvPr/>
        </p:nvSpPr>
        <p:spPr>
          <a:xfrm>
            <a:off x="611560" y="782578"/>
            <a:ext cx="8411795" cy="306366"/>
          </a:xfrm>
          <a:prstGeom prst="rect">
            <a:avLst/>
          </a:prstGeom>
          <a:noFill/>
        </p:spPr>
        <p:txBody>
          <a:bodyPr wrap="square" lIns="0" tIns="0" rIns="0" bIns="34290" rtlCol="0">
            <a:spAutoFit/>
          </a:bodyPr>
          <a:lstStyle/>
          <a:p>
            <a:pPr>
              <a:lnSpc>
                <a:spcPct val="120000"/>
              </a:lnSpc>
            </a:pPr>
            <a:r>
              <a:rPr lang="zh-CN" altLang="en-US" sz="1600" dirty="0" smtClean="0">
                <a:solidFill>
                  <a:srgbClr val="727171"/>
                </a:solidFill>
                <a:cs typeface="+mn-ea"/>
                <a:sym typeface="+mn-lt"/>
              </a:rPr>
              <a:t>翻译案例：</a:t>
            </a:r>
            <a:r>
              <a:rPr lang="zh-CN" altLang="en-US" sz="1600" dirty="0">
                <a:solidFill>
                  <a:srgbClr val="727171"/>
                </a:solidFill>
                <a:cs typeface="+mn-ea"/>
                <a:sym typeface="+mn-lt"/>
              </a:rPr>
              <a:t>夏布利距离香槟产区只有</a:t>
            </a:r>
            <a:r>
              <a:rPr lang="en-US" altLang="zh-CN" sz="1600" dirty="0">
                <a:solidFill>
                  <a:srgbClr val="727171"/>
                </a:solidFill>
                <a:cs typeface="+mn-ea"/>
                <a:sym typeface="+mn-lt"/>
              </a:rPr>
              <a:t>50</a:t>
            </a:r>
            <a:r>
              <a:rPr lang="zh-CN" altLang="en-US" sz="1600" dirty="0">
                <a:solidFill>
                  <a:srgbClr val="727171"/>
                </a:solidFill>
                <a:cs typeface="+mn-ea"/>
                <a:sym typeface="+mn-lt"/>
              </a:rPr>
              <a:t>多公里的路程</a:t>
            </a:r>
            <a:endParaRPr lang="en-US" altLang="zh-CN" sz="1600" dirty="0">
              <a:solidFill>
                <a:srgbClr val="727171"/>
              </a:solidFill>
              <a:latin typeface="+mn-ea"/>
              <a:cs typeface="+mn-ea"/>
              <a:sym typeface="+mn-lt"/>
            </a:endParaRPr>
          </a:p>
        </p:txBody>
      </p:sp>
    </p:spTree>
    <p:extLst>
      <p:ext uri="{BB962C8B-B14F-4D97-AF65-F5344CB8AC3E}">
        <p14:creationId xmlns:p14="http://schemas.microsoft.com/office/powerpoint/2010/main" val="12602956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1">
            <a:extLst>
              <a:ext uri="{FF2B5EF4-FFF2-40B4-BE49-F238E27FC236}">
                <a16:creationId xmlns="" xmlns:a16="http://schemas.microsoft.com/office/drawing/2014/main" id="{ED5E5535-B29E-47D2-A884-8C56A424BF82}"/>
              </a:ext>
            </a:extLst>
          </p:cNvPr>
          <p:cNvSpPr txBox="1"/>
          <p:nvPr/>
        </p:nvSpPr>
        <p:spPr>
          <a:xfrm>
            <a:off x="696983" y="1275606"/>
            <a:ext cx="3370961" cy="3081613"/>
          </a:xfrm>
          <a:prstGeom prst="rect">
            <a:avLst/>
          </a:prstGeom>
          <a:noFill/>
        </p:spPr>
        <p:txBody>
          <a:bodyPr wrap="square" lIns="0" tIns="0" rIns="0" bIns="34290" rtlCol="0">
            <a:spAutoFit/>
          </a:bodyPr>
          <a:lstStyle/>
          <a:p>
            <a:pPr>
              <a:lnSpc>
                <a:spcPct val="120000"/>
              </a:lnSpc>
            </a:pPr>
            <a:r>
              <a:rPr lang="zh-CN" altLang="en-US" sz="1600" dirty="0" smtClean="0">
                <a:solidFill>
                  <a:srgbClr val="727171"/>
                </a:solidFill>
                <a:cs typeface="+mn-ea"/>
                <a:sym typeface="+mn-lt"/>
              </a:rPr>
              <a:t>翻译案例：</a:t>
            </a:r>
            <a:r>
              <a:rPr lang="en-US" altLang="zh-CN" sz="1600" dirty="0">
                <a:solidFill>
                  <a:srgbClr val="727171"/>
                </a:solidFill>
                <a:cs typeface="+mn-ea"/>
                <a:sym typeface="+mn-lt"/>
              </a:rPr>
              <a:t>…We have been aware that the conditions in the canyon had been </a:t>
            </a:r>
            <a:r>
              <a:rPr lang="en-US" altLang="zh-CN" sz="1600" b="1" dirty="0">
                <a:solidFill>
                  <a:srgbClr val="727171"/>
                </a:solidFill>
                <a:cs typeface="+mn-ea"/>
                <a:sym typeface="+mn-lt"/>
              </a:rPr>
              <a:t>evolving dramatically since Glen Canyon Dam</a:t>
            </a:r>
            <a:r>
              <a:rPr lang="en-US" altLang="zh-CN" sz="1600" dirty="0">
                <a:solidFill>
                  <a:srgbClr val="727171"/>
                </a:solidFill>
                <a:cs typeface="+mn-ea"/>
                <a:sym typeface="+mn-lt"/>
              </a:rPr>
              <a:t> began operations in 1963. </a:t>
            </a:r>
            <a:r>
              <a:rPr lang="en-US" altLang="zh-CN" sz="1600" b="1" dirty="0">
                <a:solidFill>
                  <a:srgbClr val="727171"/>
                </a:solidFill>
                <a:cs typeface="+mn-ea"/>
                <a:sym typeface="+mn-lt"/>
              </a:rPr>
              <a:t>After the construction of the dam, in the newly created Lake Powell</a:t>
            </a:r>
            <a:r>
              <a:rPr lang="en-US" altLang="zh-CN" sz="1600" dirty="0">
                <a:solidFill>
                  <a:srgbClr val="727171"/>
                </a:solidFill>
                <a:cs typeface="+mn-ea"/>
                <a:sym typeface="+mn-lt"/>
              </a:rPr>
              <a:t>, and most sandy beaches in Grand Canyon began slowly but steadily to vanish.</a:t>
            </a:r>
          </a:p>
          <a:p>
            <a:pPr>
              <a:lnSpc>
                <a:spcPct val="120000"/>
              </a:lnSpc>
            </a:pPr>
            <a:r>
              <a:rPr lang="en-US" altLang="zh-CN" sz="1600" dirty="0">
                <a:solidFill>
                  <a:srgbClr val="727171"/>
                </a:solidFill>
                <a:cs typeface="+mn-ea"/>
                <a:sym typeface="+mn-lt"/>
              </a:rPr>
              <a:t>		--</a:t>
            </a:r>
            <a:r>
              <a:rPr lang="en-US" altLang="zh-CN" sz="1050" dirty="0">
                <a:solidFill>
                  <a:srgbClr val="727171"/>
                </a:solidFill>
                <a:cs typeface="+mn-ea"/>
              </a:rPr>
              <a:t>Collier, Michael P., et al. “Experimental Flooding in Grand Canyon.” </a:t>
            </a:r>
            <a:r>
              <a:rPr lang="en-US" altLang="zh-CN" sz="1050" i="1" dirty="0">
                <a:solidFill>
                  <a:srgbClr val="727171"/>
                </a:solidFill>
                <a:cs typeface="+mn-ea"/>
              </a:rPr>
              <a:t>Scientific American</a:t>
            </a:r>
            <a:r>
              <a:rPr lang="en-US" altLang="zh-CN" sz="1050" dirty="0">
                <a:solidFill>
                  <a:srgbClr val="727171"/>
                </a:solidFill>
                <a:cs typeface="+mn-ea"/>
              </a:rPr>
              <a:t>, vol. 276, no. 1, 1997, pp. 82–89. </a:t>
            </a:r>
            <a:endParaRPr lang="en-US" altLang="zh-CN" sz="1600" dirty="0">
              <a:solidFill>
                <a:srgbClr val="727171"/>
              </a:solidFill>
              <a:cs typeface="+mn-ea"/>
              <a:sym typeface="+mn-lt"/>
            </a:endParaRPr>
          </a:p>
        </p:txBody>
      </p:sp>
      <p:sp>
        <p:nvSpPr>
          <p:cNvPr id="28" name="矩形 27">
            <a:extLst>
              <a:ext uri="{FF2B5EF4-FFF2-40B4-BE49-F238E27FC236}">
                <a16:creationId xmlns="" xmlns:a16="http://schemas.microsoft.com/office/drawing/2014/main" id="{DE4850A2-2AA6-4F6F-AD15-A95BDB4AB2ED}"/>
              </a:ext>
            </a:extLst>
          </p:cNvPr>
          <p:cNvSpPr/>
          <p:nvPr/>
        </p:nvSpPr>
        <p:spPr>
          <a:xfrm>
            <a:off x="301716" y="295499"/>
            <a:ext cx="1412785" cy="3259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10" name="TextBox 3">
            <a:extLst>
              <a:ext uri="{FF2B5EF4-FFF2-40B4-BE49-F238E27FC236}">
                <a16:creationId xmlns="" xmlns:a16="http://schemas.microsoft.com/office/drawing/2014/main" id="{0D2FAFB6-9C56-4C0C-9B5D-99E321164AD7}"/>
              </a:ext>
            </a:extLst>
          </p:cNvPr>
          <p:cNvSpPr txBox="1"/>
          <p:nvPr/>
        </p:nvSpPr>
        <p:spPr>
          <a:xfrm>
            <a:off x="563239" y="248155"/>
            <a:ext cx="1918089" cy="400110"/>
          </a:xfrm>
          <a:prstGeom prst="rect">
            <a:avLst/>
          </a:prstGeom>
          <a:noFill/>
        </p:spPr>
        <p:txBody>
          <a:bodyPr wrap="none" rtlCol="0">
            <a:spAutoFit/>
          </a:bodyPr>
          <a:lstStyle/>
          <a:p>
            <a:r>
              <a:rPr lang="en-US" altLang="zh-CN" sz="2000" dirty="0" smtClean="0">
                <a:solidFill>
                  <a:schemeClr val="accent1"/>
                </a:solidFill>
                <a:cs typeface="+mn-ea"/>
                <a:sym typeface="+mn-lt"/>
              </a:rPr>
              <a:t>1.2 Google Earth</a:t>
            </a:r>
            <a:endParaRPr lang="zh-CN" altLang="en-US" sz="3200" dirty="0">
              <a:solidFill>
                <a:schemeClr val="accent1"/>
              </a:solidFill>
              <a:cs typeface="+mn-ea"/>
              <a:sym typeface="+mn-lt"/>
            </a:endParaRPr>
          </a:p>
        </p:txBody>
      </p:sp>
      <p:sp>
        <p:nvSpPr>
          <p:cNvPr id="13" name="矩形 12"/>
          <p:cNvSpPr/>
          <p:nvPr/>
        </p:nvSpPr>
        <p:spPr>
          <a:xfrm>
            <a:off x="4644008" y="248155"/>
            <a:ext cx="2893484" cy="276999"/>
          </a:xfrm>
          <a:prstGeom prst="rect">
            <a:avLst/>
          </a:prstGeom>
        </p:spPr>
        <p:txBody>
          <a:bodyPr wrap="none">
            <a:spAutoFit/>
          </a:bodyPr>
          <a:lstStyle/>
          <a:p>
            <a:r>
              <a:rPr lang="en-US" altLang="zh-CN" sz="1200" dirty="0">
                <a:hlinkClick r:id="rId3"/>
              </a:rPr>
              <a:t>https://www.google.com/intl/zh-CN/earth/</a:t>
            </a:r>
            <a:endParaRPr lang="zh-CN" altLang="en-US" sz="1200" dirty="0"/>
          </a:p>
        </p:txBody>
      </p:sp>
      <p:grpSp>
        <p:nvGrpSpPr>
          <p:cNvPr id="37" name="Group 170"/>
          <p:cNvGrpSpPr/>
          <p:nvPr/>
        </p:nvGrpSpPr>
        <p:grpSpPr>
          <a:xfrm>
            <a:off x="684779" y="754113"/>
            <a:ext cx="286865" cy="286865"/>
            <a:chOff x="3263900" y="4037013"/>
            <a:chExt cx="879475" cy="879475"/>
          </a:xfrm>
        </p:grpSpPr>
        <p:sp>
          <p:nvSpPr>
            <p:cNvPr id="38" name="Rectangle 20"/>
            <p:cNvSpPr>
              <a:spLocks noChangeArrowheads="1"/>
            </p:cNvSpPr>
            <p:nvPr/>
          </p:nvSpPr>
          <p:spPr bwMode="auto">
            <a:xfrm>
              <a:off x="3263900" y="4037013"/>
              <a:ext cx="879475" cy="879475"/>
            </a:xfrm>
            <a:prstGeom prst="rect">
              <a:avLst/>
            </a:prstGeom>
            <a:noFill/>
            <a:ln w="12700" cap="rnd">
              <a:solidFill>
                <a:schemeClr val="bg1">
                  <a:lumMod val="6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id-ID" sz="2400"/>
            </a:p>
          </p:txBody>
        </p:sp>
        <p:sp>
          <p:nvSpPr>
            <p:cNvPr id="39" name="Line 21"/>
            <p:cNvSpPr>
              <a:spLocks noChangeShapeType="1"/>
            </p:cNvSpPr>
            <p:nvPr/>
          </p:nvSpPr>
          <p:spPr bwMode="auto">
            <a:xfrm flipV="1">
              <a:off x="3719513" y="4310063"/>
              <a:ext cx="0" cy="261938"/>
            </a:xfrm>
            <a:prstGeom prst="line">
              <a:avLst/>
            </a:prstGeom>
            <a:noFill/>
            <a:ln w="12700" cap="rnd">
              <a:solidFill>
                <a:schemeClr val="bg1">
                  <a:lumMod val="65000"/>
                </a:schemeClr>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id-ID" sz="2400"/>
            </a:p>
          </p:txBody>
        </p:sp>
        <p:sp>
          <p:nvSpPr>
            <p:cNvPr id="40" name="Line 22"/>
            <p:cNvSpPr>
              <a:spLocks noChangeShapeType="1"/>
            </p:cNvSpPr>
            <p:nvPr/>
          </p:nvSpPr>
          <p:spPr bwMode="auto">
            <a:xfrm flipV="1">
              <a:off x="3900488" y="4492626"/>
              <a:ext cx="0" cy="79375"/>
            </a:xfrm>
            <a:prstGeom prst="line">
              <a:avLst/>
            </a:prstGeom>
            <a:noFill/>
            <a:ln w="12700" cap="rnd">
              <a:solidFill>
                <a:schemeClr val="bg1">
                  <a:lumMod val="65000"/>
                </a:schemeClr>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id-ID" sz="2400"/>
            </a:p>
          </p:txBody>
        </p:sp>
        <p:sp>
          <p:nvSpPr>
            <p:cNvPr id="41" name="Line 23"/>
            <p:cNvSpPr>
              <a:spLocks noChangeShapeType="1"/>
            </p:cNvSpPr>
            <p:nvPr/>
          </p:nvSpPr>
          <p:spPr bwMode="auto">
            <a:xfrm flipV="1">
              <a:off x="3506788" y="4149726"/>
              <a:ext cx="0" cy="220663"/>
            </a:xfrm>
            <a:prstGeom prst="line">
              <a:avLst/>
            </a:prstGeom>
            <a:noFill/>
            <a:ln w="12700" cap="rnd">
              <a:solidFill>
                <a:schemeClr val="bg1">
                  <a:lumMod val="65000"/>
                </a:schemeClr>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id-ID" sz="2400"/>
            </a:p>
          </p:txBody>
        </p:sp>
        <p:sp>
          <p:nvSpPr>
            <p:cNvPr id="42" name="Line 24"/>
            <p:cNvSpPr>
              <a:spLocks noChangeShapeType="1"/>
            </p:cNvSpPr>
            <p:nvPr/>
          </p:nvSpPr>
          <p:spPr bwMode="auto">
            <a:xfrm flipV="1">
              <a:off x="3506788" y="4430713"/>
              <a:ext cx="0" cy="141288"/>
            </a:xfrm>
            <a:prstGeom prst="line">
              <a:avLst/>
            </a:prstGeom>
            <a:noFill/>
            <a:ln w="12700" cap="rnd">
              <a:solidFill>
                <a:schemeClr val="bg1">
                  <a:lumMod val="65000"/>
                </a:schemeClr>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id-ID" sz="2400"/>
            </a:p>
          </p:txBody>
        </p:sp>
        <p:sp>
          <p:nvSpPr>
            <p:cNvPr id="43" name="Line 25"/>
            <p:cNvSpPr>
              <a:spLocks noChangeShapeType="1"/>
            </p:cNvSpPr>
            <p:nvPr/>
          </p:nvSpPr>
          <p:spPr bwMode="auto">
            <a:xfrm flipV="1">
              <a:off x="3900488" y="4149726"/>
              <a:ext cx="0" cy="280988"/>
            </a:xfrm>
            <a:prstGeom prst="line">
              <a:avLst/>
            </a:prstGeom>
            <a:noFill/>
            <a:ln w="12700" cap="rnd">
              <a:solidFill>
                <a:schemeClr val="bg1">
                  <a:lumMod val="65000"/>
                </a:schemeClr>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id-ID" sz="2400"/>
            </a:p>
          </p:txBody>
        </p:sp>
        <p:sp>
          <p:nvSpPr>
            <p:cNvPr id="44" name="Line 26"/>
            <p:cNvSpPr>
              <a:spLocks noChangeShapeType="1"/>
            </p:cNvSpPr>
            <p:nvPr/>
          </p:nvSpPr>
          <p:spPr bwMode="auto">
            <a:xfrm flipV="1">
              <a:off x="3719513" y="4149726"/>
              <a:ext cx="0" cy="98425"/>
            </a:xfrm>
            <a:prstGeom prst="line">
              <a:avLst/>
            </a:prstGeom>
            <a:noFill/>
            <a:ln w="12700" cap="rnd">
              <a:solidFill>
                <a:schemeClr val="bg1">
                  <a:lumMod val="65000"/>
                </a:schemeClr>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id-ID" sz="2400"/>
            </a:p>
          </p:txBody>
        </p:sp>
        <p:sp>
          <p:nvSpPr>
            <p:cNvPr id="45" name="Rectangle 27"/>
            <p:cNvSpPr>
              <a:spLocks noChangeArrowheads="1"/>
            </p:cNvSpPr>
            <p:nvPr/>
          </p:nvSpPr>
          <p:spPr bwMode="auto">
            <a:xfrm>
              <a:off x="3840163" y="4430713"/>
              <a:ext cx="122238" cy="61913"/>
            </a:xfrm>
            <a:prstGeom prst="rect">
              <a:avLst/>
            </a:prstGeom>
            <a:noFill/>
            <a:ln w="12700" cap="rnd">
              <a:solidFill>
                <a:schemeClr val="bg1">
                  <a:lumMod val="6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id-ID" sz="2400"/>
            </a:p>
          </p:txBody>
        </p:sp>
        <p:sp>
          <p:nvSpPr>
            <p:cNvPr id="46" name="Rectangle 28"/>
            <p:cNvSpPr>
              <a:spLocks noChangeArrowheads="1"/>
            </p:cNvSpPr>
            <p:nvPr/>
          </p:nvSpPr>
          <p:spPr bwMode="auto">
            <a:xfrm>
              <a:off x="3657600" y="4248151"/>
              <a:ext cx="122238" cy="61913"/>
            </a:xfrm>
            <a:prstGeom prst="rect">
              <a:avLst/>
            </a:prstGeom>
            <a:noFill/>
            <a:ln w="12700" cap="rnd">
              <a:solidFill>
                <a:schemeClr val="bg1">
                  <a:lumMod val="6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id-ID" sz="2400"/>
            </a:p>
          </p:txBody>
        </p:sp>
        <p:sp>
          <p:nvSpPr>
            <p:cNvPr id="47" name="Rectangle 29"/>
            <p:cNvSpPr>
              <a:spLocks noChangeArrowheads="1"/>
            </p:cNvSpPr>
            <p:nvPr/>
          </p:nvSpPr>
          <p:spPr bwMode="auto">
            <a:xfrm>
              <a:off x="3444875" y="4370388"/>
              <a:ext cx="122238" cy="60325"/>
            </a:xfrm>
            <a:prstGeom prst="rect">
              <a:avLst/>
            </a:prstGeom>
            <a:noFill/>
            <a:ln w="12700" cap="rnd">
              <a:solidFill>
                <a:schemeClr val="bg1">
                  <a:lumMod val="6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id-ID" sz="2400"/>
            </a:p>
          </p:txBody>
        </p:sp>
        <p:sp>
          <p:nvSpPr>
            <p:cNvPr id="48" name="Oval 30"/>
            <p:cNvSpPr>
              <a:spLocks noChangeArrowheads="1"/>
            </p:cNvSpPr>
            <p:nvPr/>
          </p:nvSpPr>
          <p:spPr bwMode="auto">
            <a:xfrm>
              <a:off x="3840163" y="4673601"/>
              <a:ext cx="122238" cy="122238"/>
            </a:xfrm>
            <a:prstGeom prst="ellipse">
              <a:avLst/>
            </a:prstGeom>
            <a:noFill/>
            <a:ln w="12700" cap="rnd">
              <a:solidFill>
                <a:schemeClr val="bg1">
                  <a:lumMod val="6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id-ID" sz="2400"/>
            </a:p>
          </p:txBody>
        </p:sp>
        <p:sp>
          <p:nvSpPr>
            <p:cNvPr id="49" name="Oval 31"/>
            <p:cNvSpPr>
              <a:spLocks noChangeArrowheads="1"/>
            </p:cNvSpPr>
            <p:nvPr/>
          </p:nvSpPr>
          <p:spPr bwMode="auto">
            <a:xfrm>
              <a:off x="3657600" y="4673601"/>
              <a:ext cx="122238" cy="122238"/>
            </a:xfrm>
            <a:prstGeom prst="ellipse">
              <a:avLst/>
            </a:prstGeom>
            <a:noFill/>
            <a:ln w="12700" cap="rnd">
              <a:solidFill>
                <a:schemeClr val="bg1">
                  <a:lumMod val="6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id-ID" sz="2400"/>
            </a:p>
          </p:txBody>
        </p:sp>
        <p:sp>
          <p:nvSpPr>
            <p:cNvPr id="50" name="Oval 32"/>
            <p:cNvSpPr>
              <a:spLocks noChangeArrowheads="1"/>
            </p:cNvSpPr>
            <p:nvPr/>
          </p:nvSpPr>
          <p:spPr bwMode="auto">
            <a:xfrm>
              <a:off x="3444875" y="4673601"/>
              <a:ext cx="122238" cy="122238"/>
            </a:xfrm>
            <a:prstGeom prst="ellipse">
              <a:avLst/>
            </a:prstGeom>
            <a:noFill/>
            <a:ln w="12700" cap="rnd">
              <a:solidFill>
                <a:schemeClr val="bg1">
                  <a:lumMod val="6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id-ID" sz="2400"/>
            </a:p>
          </p:txBody>
        </p:sp>
      </p:grpSp>
      <p:sp>
        <p:nvSpPr>
          <p:cNvPr id="51" name="TextBox 50"/>
          <p:cNvSpPr txBox="1"/>
          <p:nvPr/>
        </p:nvSpPr>
        <p:spPr>
          <a:xfrm>
            <a:off x="1033750" y="692571"/>
            <a:ext cx="2492990" cy="400110"/>
          </a:xfrm>
          <a:prstGeom prst="rect">
            <a:avLst/>
          </a:prstGeom>
          <a:noFill/>
        </p:spPr>
        <p:txBody>
          <a:bodyPr wrap="none" rtlCol="0">
            <a:spAutoFit/>
          </a:bodyPr>
          <a:lstStyle/>
          <a:p>
            <a:r>
              <a:rPr lang="zh-CN" altLang="en-US" sz="2000" dirty="0">
                <a:solidFill>
                  <a:schemeClr val="tx1">
                    <a:lumMod val="50000"/>
                    <a:lumOff val="50000"/>
                  </a:schemeClr>
                </a:solidFill>
              </a:rPr>
              <a:t>地名</a:t>
            </a:r>
            <a:r>
              <a:rPr lang="zh-CN" altLang="en-US" sz="2000" dirty="0" smtClean="0">
                <a:solidFill>
                  <a:schemeClr val="tx1">
                    <a:lumMod val="50000"/>
                    <a:lumOff val="50000"/>
                  </a:schemeClr>
                </a:solidFill>
              </a:rPr>
              <a:t>翻译：充实</a:t>
            </a:r>
            <a:r>
              <a:rPr lang="zh-CN" altLang="en-US" sz="2000" dirty="0">
                <a:solidFill>
                  <a:schemeClr val="tx1">
                    <a:lumMod val="50000"/>
                    <a:lumOff val="50000"/>
                  </a:schemeClr>
                </a:solidFill>
              </a:rPr>
              <a:t>背景</a:t>
            </a:r>
          </a:p>
        </p:txBody>
      </p:sp>
      <p:cxnSp>
        <p:nvCxnSpPr>
          <p:cNvPr id="52" name="Straight Connector 187"/>
          <p:cNvCxnSpPr/>
          <p:nvPr/>
        </p:nvCxnSpPr>
        <p:spPr>
          <a:xfrm>
            <a:off x="1116020" y="1040977"/>
            <a:ext cx="2410720" cy="0"/>
          </a:xfrm>
          <a:prstGeom prst="line">
            <a:avLst/>
          </a:prstGeom>
          <a:ln w="12700">
            <a:solidFill>
              <a:srgbClr val="2C3460"/>
            </a:solidFill>
          </a:ln>
        </p:spPr>
        <p:style>
          <a:lnRef idx="1">
            <a:schemeClr val="accent1"/>
          </a:lnRef>
          <a:fillRef idx="0">
            <a:schemeClr val="accent1"/>
          </a:fillRef>
          <a:effectRef idx="0">
            <a:schemeClr val="accent1"/>
          </a:effectRef>
          <a:fontRef idx="minor">
            <a:schemeClr val="tx1"/>
          </a:fontRef>
        </p:style>
      </p:cxnSp>
      <p:pic>
        <p:nvPicPr>
          <p:cNvPr id="25" name="图片 24">
            <a:extLst>
              <a:ext uri="{FF2B5EF4-FFF2-40B4-BE49-F238E27FC236}">
                <a16:creationId xmlns="" xmlns:a16="http://schemas.microsoft.com/office/drawing/2014/main" id="{2CC10D9D-D84C-4FE2-A377-4569815EDBB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55976" y="1204312"/>
            <a:ext cx="4412842" cy="3022901"/>
          </a:xfrm>
          <a:prstGeom prst="rect">
            <a:avLst/>
          </a:prstGeom>
        </p:spPr>
      </p:pic>
      <p:sp>
        <p:nvSpPr>
          <p:cNvPr id="26" name="矩形 25">
            <a:extLst>
              <a:ext uri="{FF2B5EF4-FFF2-40B4-BE49-F238E27FC236}">
                <a16:creationId xmlns="" xmlns:a16="http://schemas.microsoft.com/office/drawing/2014/main" id="{AF728DF1-1F1E-4C62-938F-E4D3965F2C95}"/>
              </a:ext>
            </a:extLst>
          </p:cNvPr>
          <p:cNvSpPr/>
          <p:nvPr/>
        </p:nvSpPr>
        <p:spPr>
          <a:xfrm>
            <a:off x="5563025" y="2342246"/>
            <a:ext cx="1209354" cy="747032"/>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lIns="68580" tIns="34290" rIns="68580" bIns="34290" rtlCol="0" anchor="ctr"/>
          <a:lstStyle/>
          <a:p>
            <a:pPr algn="ctr"/>
            <a:endParaRPr lang="zh-CN" altLang="en-US"/>
          </a:p>
        </p:txBody>
      </p:sp>
      <p:pic>
        <p:nvPicPr>
          <p:cNvPr id="3074"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15816" y="202941"/>
            <a:ext cx="500063" cy="490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218548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1">
            <a:extLst>
              <a:ext uri="{FF2B5EF4-FFF2-40B4-BE49-F238E27FC236}">
                <a16:creationId xmlns="" xmlns:a16="http://schemas.microsoft.com/office/drawing/2014/main" id="{ED5E5535-B29E-47D2-A884-8C56A424BF82}"/>
              </a:ext>
            </a:extLst>
          </p:cNvPr>
          <p:cNvSpPr txBox="1"/>
          <p:nvPr/>
        </p:nvSpPr>
        <p:spPr>
          <a:xfrm>
            <a:off x="696983" y="1275606"/>
            <a:ext cx="2434857" cy="2693814"/>
          </a:xfrm>
          <a:prstGeom prst="rect">
            <a:avLst/>
          </a:prstGeom>
          <a:noFill/>
        </p:spPr>
        <p:txBody>
          <a:bodyPr wrap="square" lIns="0" tIns="0" rIns="0" bIns="34290" rtlCol="0">
            <a:spAutoFit/>
          </a:bodyPr>
          <a:lstStyle/>
          <a:p>
            <a:pPr>
              <a:lnSpc>
                <a:spcPct val="120000"/>
              </a:lnSpc>
            </a:pPr>
            <a:r>
              <a:rPr lang="zh-CN" altLang="en-US" sz="1600" dirty="0" smtClean="0">
                <a:solidFill>
                  <a:srgbClr val="727171"/>
                </a:solidFill>
                <a:cs typeface="+mn-ea"/>
                <a:sym typeface="+mn-lt"/>
              </a:rPr>
              <a:t>翻译案例：</a:t>
            </a:r>
            <a:r>
              <a:rPr lang="zh-CN" altLang="zh-CN" sz="1600" dirty="0"/>
              <a:t>早在</a:t>
            </a:r>
            <a:r>
              <a:rPr lang="en-US" altLang="zh-CN" sz="1600" dirty="0"/>
              <a:t>19</a:t>
            </a:r>
            <a:r>
              <a:rPr lang="zh-CN" altLang="zh-CN" sz="1600" dirty="0"/>
              <a:t>世纪末，无线充电技术就已经出现了，当时电子学先驱尼古拉</a:t>
            </a:r>
            <a:r>
              <a:rPr lang="en-US" altLang="zh-CN" sz="1600" dirty="0"/>
              <a:t>·</a:t>
            </a:r>
            <a:r>
              <a:rPr lang="zh-CN" altLang="zh-CN" sz="1600" dirty="0"/>
              <a:t>特斯拉（</a:t>
            </a:r>
            <a:r>
              <a:rPr lang="en-US" altLang="zh-CN" sz="1600" dirty="0"/>
              <a:t>Nikola Tesla</a:t>
            </a:r>
            <a:r>
              <a:rPr lang="zh-CN" altLang="zh-CN" sz="1600" dirty="0"/>
              <a:t>）展示</a:t>
            </a:r>
            <a:r>
              <a:rPr lang="zh-CN" altLang="zh-CN" sz="1600" b="1" dirty="0"/>
              <a:t>磁共振耦合技术</a:t>
            </a:r>
            <a:r>
              <a:rPr lang="zh-CN" altLang="zh-CN" sz="1600" dirty="0"/>
              <a:t>，它在两个电路（也就是发射器与接收器）之间创造一个磁场，从空中传输电力。</a:t>
            </a:r>
          </a:p>
          <a:p>
            <a:pPr>
              <a:lnSpc>
                <a:spcPct val="120000"/>
              </a:lnSpc>
            </a:pPr>
            <a:endParaRPr lang="en-US" altLang="zh-CN" sz="1600" dirty="0">
              <a:solidFill>
                <a:srgbClr val="727171"/>
              </a:solidFill>
              <a:latin typeface="+mn-ea"/>
              <a:cs typeface="+mn-ea"/>
              <a:sym typeface="+mn-lt"/>
            </a:endParaRPr>
          </a:p>
        </p:txBody>
      </p:sp>
      <p:sp>
        <p:nvSpPr>
          <p:cNvPr id="28" name="矩形 27">
            <a:extLst>
              <a:ext uri="{FF2B5EF4-FFF2-40B4-BE49-F238E27FC236}">
                <a16:creationId xmlns="" xmlns:a16="http://schemas.microsoft.com/office/drawing/2014/main" id="{DE4850A2-2AA6-4F6F-AD15-A95BDB4AB2ED}"/>
              </a:ext>
            </a:extLst>
          </p:cNvPr>
          <p:cNvSpPr/>
          <p:nvPr/>
        </p:nvSpPr>
        <p:spPr>
          <a:xfrm>
            <a:off x="301716" y="295499"/>
            <a:ext cx="1412785" cy="3259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10" name="TextBox 3">
            <a:extLst>
              <a:ext uri="{FF2B5EF4-FFF2-40B4-BE49-F238E27FC236}">
                <a16:creationId xmlns="" xmlns:a16="http://schemas.microsoft.com/office/drawing/2014/main" id="{0D2FAFB6-9C56-4C0C-9B5D-99E321164AD7}"/>
              </a:ext>
            </a:extLst>
          </p:cNvPr>
          <p:cNvSpPr txBox="1"/>
          <p:nvPr/>
        </p:nvSpPr>
        <p:spPr>
          <a:xfrm>
            <a:off x="563239" y="248155"/>
            <a:ext cx="2132315" cy="400110"/>
          </a:xfrm>
          <a:prstGeom prst="rect">
            <a:avLst/>
          </a:prstGeom>
          <a:noFill/>
        </p:spPr>
        <p:txBody>
          <a:bodyPr wrap="none" rtlCol="0">
            <a:spAutoFit/>
          </a:bodyPr>
          <a:lstStyle/>
          <a:p>
            <a:r>
              <a:rPr lang="en-US" altLang="zh-CN" sz="2000" dirty="0" smtClean="0">
                <a:solidFill>
                  <a:schemeClr val="accent1"/>
                </a:solidFill>
                <a:cs typeface="+mn-ea"/>
                <a:sym typeface="+mn-lt"/>
              </a:rPr>
              <a:t>1.3 Google Scholar</a:t>
            </a:r>
            <a:endParaRPr lang="zh-CN" altLang="en-US" sz="3200" dirty="0">
              <a:solidFill>
                <a:schemeClr val="accent1"/>
              </a:solidFill>
              <a:cs typeface="+mn-ea"/>
              <a:sym typeface="+mn-lt"/>
            </a:endParaRPr>
          </a:p>
        </p:txBody>
      </p:sp>
      <p:sp>
        <p:nvSpPr>
          <p:cNvPr id="13" name="矩形 12"/>
          <p:cNvSpPr/>
          <p:nvPr/>
        </p:nvSpPr>
        <p:spPr>
          <a:xfrm>
            <a:off x="5841097" y="263544"/>
            <a:ext cx="1863652" cy="461665"/>
          </a:xfrm>
          <a:prstGeom prst="rect">
            <a:avLst/>
          </a:prstGeom>
        </p:spPr>
        <p:txBody>
          <a:bodyPr wrap="none">
            <a:spAutoFit/>
          </a:bodyPr>
          <a:lstStyle/>
          <a:p>
            <a:r>
              <a:rPr lang="en-US" altLang="zh-CN" sz="1200" dirty="0">
                <a:hlinkClick r:id="rId3"/>
              </a:rPr>
              <a:t>https://</a:t>
            </a:r>
            <a:r>
              <a:rPr lang="en-US" altLang="zh-CN" sz="1200" dirty="0" smtClean="0">
                <a:hlinkClick r:id="rId3"/>
              </a:rPr>
              <a:t>scholar.google.com</a:t>
            </a:r>
            <a:endParaRPr lang="en-US" altLang="zh-CN" sz="1200" dirty="0" smtClean="0"/>
          </a:p>
          <a:p>
            <a:endParaRPr lang="en-US" altLang="zh-CN" sz="1200" dirty="0" smtClean="0"/>
          </a:p>
        </p:txBody>
      </p:sp>
      <p:grpSp>
        <p:nvGrpSpPr>
          <p:cNvPr id="37" name="Group 170"/>
          <p:cNvGrpSpPr/>
          <p:nvPr/>
        </p:nvGrpSpPr>
        <p:grpSpPr>
          <a:xfrm>
            <a:off x="684779" y="754113"/>
            <a:ext cx="286865" cy="286865"/>
            <a:chOff x="3263900" y="4037013"/>
            <a:chExt cx="879475" cy="879475"/>
          </a:xfrm>
        </p:grpSpPr>
        <p:sp>
          <p:nvSpPr>
            <p:cNvPr id="38" name="Rectangle 20"/>
            <p:cNvSpPr>
              <a:spLocks noChangeArrowheads="1"/>
            </p:cNvSpPr>
            <p:nvPr/>
          </p:nvSpPr>
          <p:spPr bwMode="auto">
            <a:xfrm>
              <a:off x="3263900" y="4037013"/>
              <a:ext cx="879475" cy="879475"/>
            </a:xfrm>
            <a:prstGeom prst="rect">
              <a:avLst/>
            </a:prstGeom>
            <a:noFill/>
            <a:ln w="12700" cap="rnd">
              <a:solidFill>
                <a:schemeClr val="bg1">
                  <a:lumMod val="6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id-ID" sz="2400"/>
            </a:p>
          </p:txBody>
        </p:sp>
        <p:sp>
          <p:nvSpPr>
            <p:cNvPr id="39" name="Line 21"/>
            <p:cNvSpPr>
              <a:spLocks noChangeShapeType="1"/>
            </p:cNvSpPr>
            <p:nvPr/>
          </p:nvSpPr>
          <p:spPr bwMode="auto">
            <a:xfrm flipV="1">
              <a:off x="3719513" y="4310063"/>
              <a:ext cx="0" cy="261938"/>
            </a:xfrm>
            <a:prstGeom prst="line">
              <a:avLst/>
            </a:prstGeom>
            <a:noFill/>
            <a:ln w="12700" cap="rnd">
              <a:solidFill>
                <a:schemeClr val="bg1">
                  <a:lumMod val="65000"/>
                </a:schemeClr>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id-ID" sz="2400"/>
            </a:p>
          </p:txBody>
        </p:sp>
        <p:sp>
          <p:nvSpPr>
            <p:cNvPr id="40" name="Line 22"/>
            <p:cNvSpPr>
              <a:spLocks noChangeShapeType="1"/>
            </p:cNvSpPr>
            <p:nvPr/>
          </p:nvSpPr>
          <p:spPr bwMode="auto">
            <a:xfrm flipV="1">
              <a:off x="3900488" y="4492626"/>
              <a:ext cx="0" cy="79375"/>
            </a:xfrm>
            <a:prstGeom prst="line">
              <a:avLst/>
            </a:prstGeom>
            <a:noFill/>
            <a:ln w="12700" cap="rnd">
              <a:solidFill>
                <a:schemeClr val="bg1">
                  <a:lumMod val="65000"/>
                </a:schemeClr>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id-ID" sz="2400"/>
            </a:p>
          </p:txBody>
        </p:sp>
        <p:sp>
          <p:nvSpPr>
            <p:cNvPr id="41" name="Line 23"/>
            <p:cNvSpPr>
              <a:spLocks noChangeShapeType="1"/>
            </p:cNvSpPr>
            <p:nvPr/>
          </p:nvSpPr>
          <p:spPr bwMode="auto">
            <a:xfrm flipV="1">
              <a:off x="3506788" y="4149726"/>
              <a:ext cx="0" cy="220663"/>
            </a:xfrm>
            <a:prstGeom prst="line">
              <a:avLst/>
            </a:prstGeom>
            <a:noFill/>
            <a:ln w="12700" cap="rnd">
              <a:solidFill>
                <a:schemeClr val="bg1">
                  <a:lumMod val="65000"/>
                </a:schemeClr>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id-ID" sz="2400"/>
            </a:p>
          </p:txBody>
        </p:sp>
        <p:sp>
          <p:nvSpPr>
            <p:cNvPr id="42" name="Line 24"/>
            <p:cNvSpPr>
              <a:spLocks noChangeShapeType="1"/>
            </p:cNvSpPr>
            <p:nvPr/>
          </p:nvSpPr>
          <p:spPr bwMode="auto">
            <a:xfrm flipV="1">
              <a:off x="3506788" y="4430713"/>
              <a:ext cx="0" cy="141288"/>
            </a:xfrm>
            <a:prstGeom prst="line">
              <a:avLst/>
            </a:prstGeom>
            <a:noFill/>
            <a:ln w="12700" cap="rnd">
              <a:solidFill>
                <a:schemeClr val="bg1">
                  <a:lumMod val="65000"/>
                </a:schemeClr>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id-ID" sz="2400"/>
            </a:p>
          </p:txBody>
        </p:sp>
        <p:sp>
          <p:nvSpPr>
            <p:cNvPr id="43" name="Line 25"/>
            <p:cNvSpPr>
              <a:spLocks noChangeShapeType="1"/>
            </p:cNvSpPr>
            <p:nvPr/>
          </p:nvSpPr>
          <p:spPr bwMode="auto">
            <a:xfrm flipV="1">
              <a:off x="3900488" y="4149726"/>
              <a:ext cx="0" cy="280988"/>
            </a:xfrm>
            <a:prstGeom prst="line">
              <a:avLst/>
            </a:prstGeom>
            <a:noFill/>
            <a:ln w="12700" cap="rnd">
              <a:solidFill>
                <a:schemeClr val="bg1">
                  <a:lumMod val="65000"/>
                </a:schemeClr>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id-ID" sz="2400"/>
            </a:p>
          </p:txBody>
        </p:sp>
        <p:sp>
          <p:nvSpPr>
            <p:cNvPr id="44" name="Line 26"/>
            <p:cNvSpPr>
              <a:spLocks noChangeShapeType="1"/>
            </p:cNvSpPr>
            <p:nvPr/>
          </p:nvSpPr>
          <p:spPr bwMode="auto">
            <a:xfrm flipV="1">
              <a:off x="3719513" y="4149726"/>
              <a:ext cx="0" cy="98425"/>
            </a:xfrm>
            <a:prstGeom prst="line">
              <a:avLst/>
            </a:prstGeom>
            <a:noFill/>
            <a:ln w="12700" cap="rnd">
              <a:solidFill>
                <a:schemeClr val="bg1">
                  <a:lumMod val="65000"/>
                </a:schemeClr>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id-ID" sz="2400"/>
            </a:p>
          </p:txBody>
        </p:sp>
        <p:sp>
          <p:nvSpPr>
            <p:cNvPr id="45" name="Rectangle 27"/>
            <p:cNvSpPr>
              <a:spLocks noChangeArrowheads="1"/>
            </p:cNvSpPr>
            <p:nvPr/>
          </p:nvSpPr>
          <p:spPr bwMode="auto">
            <a:xfrm>
              <a:off x="3840163" y="4430713"/>
              <a:ext cx="122238" cy="61913"/>
            </a:xfrm>
            <a:prstGeom prst="rect">
              <a:avLst/>
            </a:prstGeom>
            <a:noFill/>
            <a:ln w="12700" cap="rnd">
              <a:solidFill>
                <a:schemeClr val="bg1">
                  <a:lumMod val="6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id-ID" sz="2400"/>
            </a:p>
          </p:txBody>
        </p:sp>
        <p:sp>
          <p:nvSpPr>
            <p:cNvPr id="46" name="Rectangle 28"/>
            <p:cNvSpPr>
              <a:spLocks noChangeArrowheads="1"/>
            </p:cNvSpPr>
            <p:nvPr/>
          </p:nvSpPr>
          <p:spPr bwMode="auto">
            <a:xfrm>
              <a:off x="3657600" y="4248151"/>
              <a:ext cx="122238" cy="61913"/>
            </a:xfrm>
            <a:prstGeom prst="rect">
              <a:avLst/>
            </a:prstGeom>
            <a:noFill/>
            <a:ln w="12700" cap="rnd">
              <a:solidFill>
                <a:schemeClr val="bg1">
                  <a:lumMod val="6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id-ID" sz="2400"/>
            </a:p>
          </p:txBody>
        </p:sp>
        <p:sp>
          <p:nvSpPr>
            <p:cNvPr id="47" name="Rectangle 29"/>
            <p:cNvSpPr>
              <a:spLocks noChangeArrowheads="1"/>
            </p:cNvSpPr>
            <p:nvPr/>
          </p:nvSpPr>
          <p:spPr bwMode="auto">
            <a:xfrm>
              <a:off x="3444875" y="4370388"/>
              <a:ext cx="122238" cy="60325"/>
            </a:xfrm>
            <a:prstGeom prst="rect">
              <a:avLst/>
            </a:prstGeom>
            <a:noFill/>
            <a:ln w="12700" cap="rnd">
              <a:solidFill>
                <a:schemeClr val="bg1">
                  <a:lumMod val="6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id-ID" sz="2400"/>
            </a:p>
          </p:txBody>
        </p:sp>
        <p:sp>
          <p:nvSpPr>
            <p:cNvPr id="48" name="Oval 30"/>
            <p:cNvSpPr>
              <a:spLocks noChangeArrowheads="1"/>
            </p:cNvSpPr>
            <p:nvPr/>
          </p:nvSpPr>
          <p:spPr bwMode="auto">
            <a:xfrm>
              <a:off x="3840163" y="4673601"/>
              <a:ext cx="122238" cy="122238"/>
            </a:xfrm>
            <a:prstGeom prst="ellipse">
              <a:avLst/>
            </a:prstGeom>
            <a:noFill/>
            <a:ln w="12700" cap="rnd">
              <a:solidFill>
                <a:schemeClr val="bg1">
                  <a:lumMod val="6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id-ID" sz="2400"/>
            </a:p>
          </p:txBody>
        </p:sp>
        <p:sp>
          <p:nvSpPr>
            <p:cNvPr id="49" name="Oval 31"/>
            <p:cNvSpPr>
              <a:spLocks noChangeArrowheads="1"/>
            </p:cNvSpPr>
            <p:nvPr/>
          </p:nvSpPr>
          <p:spPr bwMode="auto">
            <a:xfrm>
              <a:off x="3657600" y="4673601"/>
              <a:ext cx="122238" cy="122238"/>
            </a:xfrm>
            <a:prstGeom prst="ellipse">
              <a:avLst/>
            </a:prstGeom>
            <a:noFill/>
            <a:ln w="12700" cap="rnd">
              <a:solidFill>
                <a:schemeClr val="bg1">
                  <a:lumMod val="6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id-ID" sz="2400"/>
            </a:p>
          </p:txBody>
        </p:sp>
        <p:sp>
          <p:nvSpPr>
            <p:cNvPr id="50" name="Oval 32"/>
            <p:cNvSpPr>
              <a:spLocks noChangeArrowheads="1"/>
            </p:cNvSpPr>
            <p:nvPr/>
          </p:nvSpPr>
          <p:spPr bwMode="auto">
            <a:xfrm>
              <a:off x="3444875" y="4673601"/>
              <a:ext cx="122238" cy="122238"/>
            </a:xfrm>
            <a:prstGeom prst="ellipse">
              <a:avLst/>
            </a:prstGeom>
            <a:noFill/>
            <a:ln w="12700" cap="rnd">
              <a:solidFill>
                <a:schemeClr val="bg1">
                  <a:lumMod val="6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id-ID" sz="2400"/>
            </a:p>
          </p:txBody>
        </p:sp>
      </p:grpSp>
      <p:sp>
        <p:nvSpPr>
          <p:cNvPr id="51" name="TextBox 50"/>
          <p:cNvSpPr txBox="1"/>
          <p:nvPr/>
        </p:nvSpPr>
        <p:spPr>
          <a:xfrm>
            <a:off x="1033750" y="692571"/>
            <a:ext cx="1980029" cy="400110"/>
          </a:xfrm>
          <a:prstGeom prst="rect">
            <a:avLst/>
          </a:prstGeom>
          <a:noFill/>
        </p:spPr>
        <p:txBody>
          <a:bodyPr wrap="none" rtlCol="0">
            <a:spAutoFit/>
          </a:bodyPr>
          <a:lstStyle/>
          <a:p>
            <a:r>
              <a:rPr lang="zh-CN" altLang="en-US" sz="2000" dirty="0" smtClean="0">
                <a:solidFill>
                  <a:schemeClr val="tx1">
                    <a:lumMod val="50000"/>
                    <a:lumOff val="50000"/>
                  </a:schemeClr>
                </a:solidFill>
              </a:rPr>
              <a:t>学术名词的翻译</a:t>
            </a:r>
            <a:endParaRPr lang="zh-CN" altLang="en-US" sz="2000" dirty="0">
              <a:solidFill>
                <a:schemeClr val="tx1">
                  <a:lumMod val="50000"/>
                  <a:lumOff val="50000"/>
                </a:schemeClr>
              </a:solidFill>
            </a:endParaRPr>
          </a:p>
        </p:txBody>
      </p:sp>
      <p:cxnSp>
        <p:nvCxnSpPr>
          <p:cNvPr id="52" name="Straight Connector 187"/>
          <p:cNvCxnSpPr/>
          <p:nvPr/>
        </p:nvCxnSpPr>
        <p:spPr>
          <a:xfrm>
            <a:off x="1116020" y="1040977"/>
            <a:ext cx="1897759" cy="1"/>
          </a:xfrm>
          <a:prstGeom prst="line">
            <a:avLst/>
          </a:prstGeom>
          <a:ln w="12700">
            <a:solidFill>
              <a:srgbClr val="2C3460"/>
            </a:solidFill>
          </a:ln>
        </p:spPr>
        <p:style>
          <a:lnRef idx="1">
            <a:schemeClr val="accent1"/>
          </a:lnRef>
          <a:fillRef idx="0">
            <a:schemeClr val="accent1"/>
          </a:fillRef>
          <a:effectRef idx="0">
            <a:schemeClr val="accent1"/>
          </a:effectRef>
          <a:fontRef idx="minor">
            <a:schemeClr val="tx1"/>
          </a:fontRef>
        </p:style>
      </p:cxnSp>
      <p:pic>
        <p:nvPicPr>
          <p:cNvPr id="26" name="Picture 2"/>
          <p:cNvPicPr>
            <a:picLocks noChangeAspect="1" noChangeArrowheads="1"/>
          </p:cNvPicPr>
          <p:nvPr/>
        </p:nvPicPr>
        <p:blipFill>
          <a:blip r:embed="rId4"/>
          <a:srcRect l="2098" t="16791" r="42728" b="14366"/>
          <a:stretch>
            <a:fillRect/>
          </a:stretch>
        </p:blipFill>
        <p:spPr bwMode="auto">
          <a:xfrm>
            <a:off x="3779912" y="1266723"/>
            <a:ext cx="4924285" cy="3454488"/>
          </a:xfrm>
          <a:prstGeom prst="rect">
            <a:avLst/>
          </a:prstGeom>
          <a:noFill/>
          <a:ln w="9525">
            <a:noFill/>
            <a:miter lim="800000"/>
            <a:headEnd/>
            <a:tailEnd/>
          </a:ln>
        </p:spPr>
      </p:pic>
    </p:spTree>
    <p:extLst>
      <p:ext uri="{BB962C8B-B14F-4D97-AF65-F5344CB8AC3E}">
        <p14:creationId xmlns:p14="http://schemas.microsoft.com/office/powerpoint/2010/main" val="202376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33967" y="4592641"/>
            <a:ext cx="8536675" cy="900246"/>
          </a:xfrm>
          <a:prstGeom prst="rect">
            <a:avLst/>
          </a:prstGeom>
          <a:noFill/>
        </p:spPr>
        <p:txBody>
          <a:bodyPr wrap="square" lIns="68580" tIns="34290" rIns="68580" bIns="34290" rtlCol="0">
            <a:spAutoFit/>
          </a:bodyPr>
          <a:lstStyle/>
          <a:p>
            <a:pPr>
              <a:lnSpc>
                <a:spcPct val="150000"/>
              </a:lnSpc>
            </a:pPr>
            <a:r>
              <a:rPr lang="zh-CN" altLang="en-US" dirty="0" smtClean="0"/>
              <a:t>谷歌学术中查证维基百科所给译文，逐步添加诱导词。</a:t>
            </a:r>
            <a:endParaRPr lang="en-US" altLang="zh-CN" dirty="0" smtClean="0"/>
          </a:p>
          <a:p>
            <a:pPr>
              <a:lnSpc>
                <a:spcPct val="150000"/>
              </a:lnSpc>
            </a:pPr>
            <a:endParaRPr lang="en-US" altLang="zh-CN" dirty="0" smtClean="0"/>
          </a:p>
        </p:txBody>
      </p:sp>
      <p:pic>
        <p:nvPicPr>
          <p:cNvPr id="2050" name="Picture 2" descr="C:\Users\Administrator\Desktop\Google Scholar\深度截图_google-chrome_20190922204638.png"/>
          <p:cNvPicPr>
            <a:picLocks noChangeAspect="1" noChangeArrowheads="1"/>
          </p:cNvPicPr>
          <p:nvPr/>
        </p:nvPicPr>
        <p:blipFill>
          <a:blip r:embed="rId3"/>
          <a:srcRect t="8756" r="44813" b="3085"/>
          <a:stretch>
            <a:fillRect/>
          </a:stretch>
        </p:blipFill>
        <p:spPr bwMode="auto">
          <a:xfrm>
            <a:off x="-1" y="195486"/>
            <a:ext cx="4696937" cy="4166528"/>
          </a:xfrm>
          <a:prstGeom prst="rect">
            <a:avLst/>
          </a:prstGeom>
          <a:noFill/>
        </p:spPr>
      </p:pic>
      <p:pic>
        <p:nvPicPr>
          <p:cNvPr id="2051" name="Picture 3" descr="C:\Users\Administrator\Desktop\Google Scholar\深度截图_google-chrome_20190922204657.png"/>
          <p:cNvPicPr>
            <a:picLocks noChangeAspect="1" noChangeArrowheads="1"/>
          </p:cNvPicPr>
          <p:nvPr/>
        </p:nvPicPr>
        <p:blipFill>
          <a:blip r:embed="rId4"/>
          <a:srcRect t="7861" r="44813"/>
          <a:stretch>
            <a:fillRect/>
          </a:stretch>
        </p:blipFill>
        <p:spPr bwMode="auto">
          <a:xfrm>
            <a:off x="4523225" y="195486"/>
            <a:ext cx="4641695" cy="4359240"/>
          </a:xfrm>
          <a:prstGeom prst="rect">
            <a:avLst/>
          </a:prstGeom>
          <a:noFill/>
        </p:spPr>
      </p:pic>
    </p:spTree>
    <p:extLst>
      <p:ext uri="{BB962C8B-B14F-4D97-AF65-F5344CB8AC3E}">
        <p14:creationId xmlns:p14="http://schemas.microsoft.com/office/powerpoint/2010/main" val="21180637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39854" y="4485627"/>
            <a:ext cx="8536675" cy="1315745"/>
          </a:xfrm>
          <a:prstGeom prst="rect">
            <a:avLst/>
          </a:prstGeom>
          <a:noFill/>
        </p:spPr>
        <p:txBody>
          <a:bodyPr wrap="square" lIns="68580" tIns="34290" rIns="68580" bIns="34290" rtlCol="0">
            <a:spAutoFit/>
          </a:bodyPr>
          <a:lstStyle/>
          <a:p>
            <a:pPr>
              <a:lnSpc>
                <a:spcPct val="150000"/>
              </a:lnSpc>
            </a:pPr>
            <a:r>
              <a:rPr lang="zh-CN" altLang="en-US" dirty="0" smtClean="0"/>
              <a:t>可知 “</a:t>
            </a:r>
            <a:r>
              <a:rPr lang="en-US" altLang="zh-CN" dirty="0" smtClean="0"/>
              <a:t>Resonant inductive coupling</a:t>
            </a:r>
            <a:r>
              <a:rPr lang="zh-CN" altLang="en-US" dirty="0" smtClean="0"/>
              <a:t>”为对应英文，其还有“谐振感应耦合”等译法</a:t>
            </a:r>
            <a:endParaRPr lang="en-US" altLang="zh-CN" dirty="0" smtClean="0"/>
          </a:p>
          <a:p>
            <a:pPr>
              <a:lnSpc>
                <a:spcPct val="150000"/>
              </a:lnSpc>
            </a:pPr>
            <a:endParaRPr lang="en-US" altLang="zh-CN" dirty="0" smtClean="0"/>
          </a:p>
          <a:p>
            <a:pPr>
              <a:lnSpc>
                <a:spcPct val="150000"/>
              </a:lnSpc>
            </a:pPr>
            <a:endParaRPr lang="en-US" altLang="zh-CN" dirty="0" smtClean="0"/>
          </a:p>
        </p:txBody>
      </p:sp>
      <p:pic>
        <p:nvPicPr>
          <p:cNvPr id="3074" name="Picture 2" descr="C:\Users\Administrator\Desktop\Google Scholar\深度截图_google-chrome_20190922204821.png"/>
          <p:cNvPicPr>
            <a:picLocks noChangeAspect="1" noChangeArrowheads="1"/>
          </p:cNvPicPr>
          <p:nvPr/>
        </p:nvPicPr>
        <p:blipFill>
          <a:blip r:embed="rId3"/>
          <a:srcRect t="8557" r="44366"/>
          <a:stretch>
            <a:fillRect/>
          </a:stretch>
        </p:blipFill>
        <p:spPr bwMode="auto">
          <a:xfrm>
            <a:off x="40491" y="156349"/>
            <a:ext cx="4513997" cy="4173404"/>
          </a:xfrm>
          <a:prstGeom prst="rect">
            <a:avLst/>
          </a:prstGeom>
          <a:noFill/>
        </p:spPr>
      </p:pic>
      <p:pic>
        <p:nvPicPr>
          <p:cNvPr id="3075" name="Picture 3" descr="C:\Users\Administrator\Desktop\Google Scholar\深度截图_google-chrome_20190922204832.png"/>
          <p:cNvPicPr>
            <a:picLocks noChangeAspect="1" noChangeArrowheads="1"/>
          </p:cNvPicPr>
          <p:nvPr/>
        </p:nvPicPr>
        <p:blipFill>
          <a:blip r:embed="rId4"/>
          <a:srcRect t="8557" r="44366"/>
          <a:stretch>
            <a:fillRect/>
          </a:stretch>
        </p:blipFill>
        <p:spPr bwMode="auto">
          <a:xfrm>
            <a:off x="4499992" y="156349"/>
            <a:ext cx="4579455" cy="4233923"/>
          </a:xfrm>
          <a:prstGeom prst="rect">
            <a:avLst/>
          </a:prstGeom>
          <a:noFill/>
        </p:spPr>
      </p:pic>
      <p:sp>
        <p:nvSpPr>
          <p:cNvPr id="7" name="矩形 6"/>
          <p:cNvSpPr/>
          <p:nvPr/>
        </p:nvSpPr>
        <p:spPr>
          <a:xfrm>
            <a:off x="5268310" y="3567957"/>
            <a:ext cx="3811137" cy="813748"/>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b="1">
              <a:ln w="18000">
                <a:solidFill>
                  <a:schemeClr val="accent2">
                    <a:satMod val="140000"/>
                  </a:schemeClr>
                </a:solidFill>
                <a:prstDash val="solid"/>
                <a:miter lim="800000"/>
              </a:ln>
              <a:noFill/>
              <a:effectLst>
                <a:outerShdw blurRad="25500" dist="23000" dir="7020000" algn="tl">
                  <a:srgbClr val="000000">
                    <a:alpha val="50000"/>
                  </a:srgbClr>
                </a:outerShdw>
              </a:effectLst>
            </a:endParaRPr>
          </a:p>
        </p:txBody>
      </p:sp>
    </p:spTree>
    <p:extLst>
      <p:ext uri="{BB962C8B-B14F-4D97-AF65-F5344CB8AC3E}">
        <p14:creationId xmlns:p14="http://schemas.microsoft.com/office/powerpoint/2010/main" val="412781776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1">
            <a:extLst>
              <a:ext uri="{FF2B5EF4-FFF2-40B4-BE49-F238E27FC236}">
                <a16:creationId xmlns="" xmlns:a16="http://schemas.microsoft.com/office/drawing/2014/main" id="{ED5E5535-B29E-47D2-A884-8C56A424BF82}"/>
              </a:ext>
            </a:extLst>
          </p:cNvPr>
          <p:cNvSpPr txBox="1"/>
          <p:nvPr/>
        </p:nvSpPr>
        <p:spPr>
          <a:xfrm>
            <a:off x="696983" y="1092681"/>
            <a:ext cx="7691441" cy="4688206"/>
          </a:xfrm>
          <a:prstGeom prst="rect">
            <a:avLst/>
          </a:prstGeom>
          <a:noFill/>
        </p:spPr>
        <p:txBody>
          <a:bodyPr wrap="square" lIns="0" tIns="0" rIns="0" bIns="34290" rtlCol="0">
            <a:spAutoFit/>
          </a:bodyPr>
          <a:lstStyle/>
          <a:p>
            <a:pPr algn="ctr"/>
            <a:r>
              <a:rPr lang="en-US" altLang="zh-CN" sz="2400" b="1" dirty="0" smtClean="0">
                <a:highlight>
                  <a:srgbClr val="C0C0C0"/>
                </a:highlight>
                <a:latin typeface="Times New Roman" panose="02020603050405020304" pitchFamily="18" charset="0"/>
                <a:cs typeface="Times New Roman" panose="02020603050405020304" pitchFamily="18" charset="0"/>
              </a:rPr>
              <a:t>ANTI-LOCK</a:t>
            </a:r>
            <a:r>
              <a:rPr lang="en-US" altLang="zh-CN" sz="2400" b="1" dirty="0" smtClean="0">
                <a:latin typeface="Times New Roman" panose="02020603050405020304" pitchFamily="18" charset="0"/>
                <a:cs typeface="Times New Roman" panose="02020603050405020304" pitchFamily="18" charset="0"/>
              </a:rPr>
              <a:t> </a:t>
            </a:r>
            <a:r>
              <a:rPr lang="en-US" altLang="zh-CN" sz="2400" b="1" dirty="0">
                <a:latin typeface="Times New Roman" panose="02020603050405020304" pitchFamily="18" charset="0"/>
                <a:cs typeface="Times New Roman" panose="02020603050405020304" pitchFamily="18" charset="0"/>
              </a:rPr>
              <a:t>FISHING ROD SECTION</a:t>
            </a:r>
            <a:endParaRPr lang="zh-CN" altLang="zh-CN" sz="2400" b="1" dirty="0">
              <a:latin typeface="Times New Roman" panose="02020603050405020304" pitchFamily="18" charset="0"/>
              <a:cs typeface="Times New Roman" panose="02020603050405020304" pitchFamily="18" charset="0"/>
            </a:endParaRPr>
          </a:p>
          <a:p>
            <a:r>
              <a:rPr lang="en-US" altLang="zh-CN" sz="1600" dirty="0">
                <a:latin typeface="Times New Roman" panose="02020603050405020304" pitchFamily="18" charset="0"/>
                <a:cs typeface="Times New Roman" panose="02020603050405020304" pitchFamily="18" charset="0"/>
              </a:rPr>
              <a:t>An anti-lock fishing rod section (1) is characterized in that </a:t>
            </a:r>
            <a:r>
              <a:rPr lang="en-US" altLang="zh-CN" sz="1600" b="1" dirty="0">
                <a:latin typeface="Times New Roman" panose="02020603050405020304" pitchFamily="18" charset="0"/>
                <a:cs typeface="Times New Roman" panose="02020603050405020304" pitchFamily="18" charset="0"/>
              </a:rPr>
              <a:t>a spiral cross grain circular groove (3) is dug and formed in the outer surface of a connector (2) and penetrates through the start end (4) and the tail end (5) of the connector</a:t>
            </a:r>
            <a:r>
              <a:rPr lang="en-US" altLang="zh-CN" sz="1600" dirty="0">
                <a:latin typeface="Times New Roman" panose="02020603050405020304" pitchFamily="18" charset="0"/>
                <a:cs typeface="Times New Roman" panose="02020603050405020304" pitchFamily="18" charset="0"/>
              </a:rPr>
              <a:t> (2). The anti-lock fishing rod section (1) has the advantages that the spiral cross grain circular groove (3) in the surface of the connector (2) is communicated with the start end (4) of the connector (2), a groove-shaped gap can be reserved between the connector (2) and the inner surface of the thin end of an upper rod section after the connector (2) and the upper rod section are buckled, air can easily and freely flow in and out through the groove-shaped gap even when the connector (2) is immersed in water, and the lock without shrinkage can be avoided; due to spiral cross grains, rotary knob type shrinkage can be carried out during shrinkage, friction can be reduced, and the abrasion on the connector (2) is relieved; due to the fact that the contact area is reduced, contact force can be transmitted more smoothly, the transmission effect is better, and the rod breaking phenomena is reduced; and according to a fishing rod with the anti-lock fishing rod section (1), the lock phenomenon can be avoided, and the service life of the fishing rod can be prolonged.</a:t>
            </a:r>
            <a:endParaRPr lang="zh-CN" altLang="zh-CN" sz="1600" dirty="0">
              <a:latin typeface="Times New Roman" panose="02020603050405020304" pitchFamily="18" charset="0"/>
              <a:cs typeface="Times New Roman" panose="02020603050405020304" pitchFamily="18" charset="0"/>
            </a:endParaRPr>
          </a:p>
          <a:p>
            <a:pPr>
              <a:lnSpc>
                <a:spcPct val="120000"/>
              </a:lnSpc>
            </a:pPr>
            <a:r>
              <a:rPr lang="zh-CN" altLang="zh-CN" sz="1600" dirty="0" smtClean="0"/>
              <a:t>。</a:t>
            </a:r>
            <a:endParaRPr lang="zh-CN" altLang="zh-CN" sz="1600" dirty="0"/>
          </a:p>
          <a:p>
            <a:pPr>
              <a:lnSpc>
                <a:spcPct val="120000"/>
              </a:lnSpc>
            </a:pPr>
            <a:endParaRPr lang="en-US" altLang="zh-CN" sz="1600" dirty="0">
              <a:solidFill>
                <a:srgbClr val="727171"/>
              </a:solidFill>
              <a:latin typeface="+mn-ea"/>
              <a:cs typeface="+mn-ea"/>
              <a:sym typeface="+mn-lt"/>
            </a:endParaRPr>
          </a:p>
        </p:txBody>
      </p:sp>
      <p:sp>
        <p:nvSpPr>
          <p:cNvPr id="28" name="矩形 27">
            <a:extLst>
              <a:ext uri="{FF2B5EF4-FFF2-40B4-BE49-F238E27FC236}">
                <a16:creationId xmlns="" xmlns:a16="http://schemas.microsoft.com/office/drawing/2014/main" id="{DE4850A2-2AA6-4F6F-AD15-A95BDB4AB2ED}"/>
              </a:ext>
            </a:extLst>
          </p:cNvPr>
          <p:cNvSpPr/>
          <p:nvPr/>
        </p:nvSpPr>
        <p:spPr>
          <a:xfrm>
            <a:off x="301716" y="295499"/>
            <a:ext cx="1412785" cy="3259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10" name="TextBox 3">
            <a:extLst>
              <a:ext uri="{FF2B5EF4-FFF2-40B4-BE49-F238E27FC236}">
                <a16:creationId xmlns="" xmlns:a16="http://schemas.microsoft.com/office/drawing/2014/main" id="{0D2FAFB6-9C56-4C0C-9B5D-99E321164AD7}"/>
              </a:ext>
            </a:extLst>
          </p:cNvPr>
          <p:cNvSpPr txBox="1"/>
          <p:nvPr/>
        </p:nvSpPr>
        <p:spPr>
          <a:xfrm>
            <a:off x="563239" y="248155"/>
            <a:ext cx="2143344" cy="400110"/>
          </a:xfrm>
          <a:prstGeom prst="rect">
            <a:avLst/>
          </a:prstGeom>
          <a:noFill/>
        </p:spPr>
        <p:txBody>
          <a:bodyPr wrap="none" rtlCol="0">
            <a:spAutoFit/>
          </a:bodyPr>
          <a:lstStyle/>
          <a:p>
            <a:r>
              <a:rPr lang="en-US" altLang="zh-CN" sz="2000" dirty="0" smtClean="0">
                <a:solidFill>
                  <a:schemeClr val="accent1"/>
                </a:solidFill>
                <a:cs typeface="+mn-ea"/>
                <a:sym typeface="+mn-lt"/>
              </a:rPr>
              <a:t>1.3 Google Patents</a:t>
            </a:r>
            <a:endParaRPr lang="zh-CN" altLang="en-US" sz="3200" dirty="0">
              <a:solidFill>
                <a:schemeClr val="accent1"/>
              </a:solidFill>
              <a:cs typeface="+mn-ea"/>
              <a:sym typeface="+mn-lt"/>
            </a:endParaRPr>
          </a:p>
        </p:txBody>
      </p:sp>
      <p:sp>
        <p:nvSpPr>
          <p:cNvPr id="13" name="矩形 12"/>
          <p:cNvSpPr/>
          <p:nvPr/>
        </p:nvSpPr>
        <p:spPr>
          <a:xfrm>
            <a:off x="5841097" y="263544"/>
            <a:ext cx="1901611" cy="461665"/>
          </a:xfrm>
          <a:prstGeom prst="rect">
            <a:avLst/>
          </a:prstGeom>
        </p:spPr>
        <p:txBody>
          <a:bodyPr wrap="none">
            <a:spAutoFit/>
          </a:bodyPr>
          <a:lstStyle/>
          <a:p>
            <a:r>
              <a:rPr lang="en-US" altLang="zh-CN" sz="1200" dirty="0">
                <a:hlinkClick r:id="rId3"/>
              </a:rPr>
              <a:t>https://</a:t>
            </a:r>
            <a:r>
              <a:rPr lang="en-US" altLang="zh-CN" sz="1200" dirty="0" smtClean="0">
                <a:hlinkClick r:id="rId3"/>
              </a:rPr>
              <a:t>patents.google.com</a:t>
            </a:r>
            <a:endParaRPr lang="en-US" altLang="zh-CN" sz="1200" dirty="0" smtClean="0"/>
          </a:p>
          <a:p>
            <a:endParaRPr lang="en-US" altLang="zh-CN" sz="1200" dirty="0" smtClean="0"/>
          </a:p>
        </p:txBody>
      </p:sp>
      <p:grpSp>
        <p:nvGrpSpPr>
          <p:cNvPr id="37" name="Group 170"/>
          <p:cNvGrpSpPr/>
          <p:nvPr/>
        </p:nvGrpSpPr>
        <p:grpSpPr>
          <a:xfrm>
            <a:off x="684779" y="754113"/>
            <a:ext cx="286865" cy="286865"/>
            <a:chOff x="3263900" y="4037013"/>
            <a:chExt cx="879475" cy="879475"/>
          </a:xfrm>
        </p:grpSpPr>
        <p:sp>
          <p:nvSpPr>
            <p:cNvPr id="38" name="Rectangle 20"/>
            <p:cNvSpPr>
              <a:spLocks noChangeArrowheads="1"/>
            </p:cNvSpPr>
            <p:nvPr/>
          </p:nvSpPr>
          <p:spPr bwMode="auto">
            <a:xfrm>
              <a:off x="3263900" y="4037013"/>
              <a:ext cx="879475" cy="879475"/>
            </a:xfrm>
            <a:prstGeom prst="rect">
              <a:avLst/>
            </a:prstGeom>
            <a:noFill/>
            <a:ln w="12700" cap="rnd">
              <a:solidFill>
                <a:schemeClr val="bg1">
                  <a:lumMod val="6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id-ID" sz="2400"/>
            </a:p>
          </p:txBody>
        </p:sp>
        <p:sp>
          <p:nvSpPr>
            <p:cNvPr id="39" name="Line 21"/>
            <p:cNvSpPr>
              <a:spLocks noChangeShapeType="1"/>
            </p:cNvSpPr>
            <p:nvPr/>
          </p:nvSpPr>
          <p:spPr bwMode="auto">
            <a:xfrm flipV="1">
              <a:off x="3719513" y="4310063"/>
              <a:ext cx="0" cy="261938"/>
            </a:xfrm>
            <a:prstGeom prst="line">
              <a:avLst/>
            </a:prstGeom>
            <a:noFill/>
            <a:ln w="12700" cap="rnd">
              <a:solidFill>
                <a:schemeClr val="bg1">
                  <a:lumMod val="65000"/>
                </a:schemeClr>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id-ID" sz="2400"/>
            </a:p>
          </p:txBody>
        </p:sp>
        <p:sp>
          <p:nvSpPr>
            <p:cNvPr id="40" name="Line 22"/>
            <p:cNvSpPr>
              <a:spLocks noChangeShapeType="1"/>
            </p:cNvSpPr>
            <p:nvPr/>
          </p:nvSpPr>
          <p:spPr bwMode="auto">
            <a:xfrm flipV="1">
              <a:off x="3900488" y="4492626"/>
              <a:ext cx="0" cy="79375"/>
            </a:xfrm>
            <a:prstGeom prst="line">
              <a:avLst/>
            </a:prstGeom>
            <a:noFill/>
            <a:ln w="12700" cap="rnd">
              <a:solidFill>
                <a:schemeClr val="bg1">
                  <a:lumMod val="65000"/>
                </a:schemeClr>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id-ID" sz="2400"/>
            </a:p>
          </p:txBody>
        </p:sp>
        <p:sp>
          <p:nvSpPr>
            <p:cNvPr id="41" name="Line 23"/>
            <p:cNvSpPr>
              <a:spLocks noChangeShapeType="1"/>
            </p:cNvSpPr>
            <p:nvPr/>
          </p:nvSpPr>
          <p:spPr bwMode="auto">
            <a:xfrm flipV="1">
              <a:off x="3506788" y="4149726"/>
              <a:ext cx="0" cy="220663"/>
            </a:xfrm>
            <a:prstGeom prst="line">
              <a:avLst/>
            </a:prstGeom>
            <a:noFill/>
            <a:ln w="12700" cap="rnd">
              <a:solidFill>
                <a:schemeClr val="bg1">
                  <a:lumMod val="65000"/>
                </a:schemeClr>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id-ID" sz="2400"/>
            </a:p>
          </p:txBody>
        </p:sp>
        <p:sp>
          <p:nvSpPr>
            <p:cNvPr id="42" name="Line 24"/>
            <p:cNvSpPr>
              <a:spLocks noChangeShapeType="1"/>
            </p:cNvSpPr>
            <p:nvPr/>
          </p:nvSpPr>
          <p:spPr bwMode="auto">
            <a:xfrm flipV="1">
              <a:off x="3506788" y="4430713"/>
              <a:ext cx="0" cy="141288"/>
            </a:xfrm>
            <a:prstGeom prst="line">
              <a:avLst/>
            </a:prstGeom>
            <a:noFill/>
            <a:ln w="12700" cap="rnd">
              <a:solidFill>
                <a:schemeClr val="bg1">
                  <a:lumMod val="65000"/>
                </a:schemeClr>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id-ID" sz="2400"/>
            </a:p>
          </p:txBody>
        </p:sp>
        <p:sp>
          <p:nvSpPr>
            <p:cNvPr id="43" name="Line 25"/>
            <p:cNvSpPr>
              <a:spLocks noChangeShapeType="1"/>
            </p:cNvSpPr>
            <p:nvPr/>
          </p:nvSpPr>
          <p:spPr bwMode="auto">
            <a:xfrm flipV="1">
              <a:off x="3900488" y="4149726"/>
              <a:ext cx="0" cy="280988"/>
            </a:xfrm>
            <a:prstGeom prst="line">
              <a:avLst/>
            </a:prstGeom>
            <a:noFill/>
            <a:ln w="12700" cap="rnd">
              <a:solidFill>
                <a:schemeClr val="bg1">
                  <a:lumMod val="65000"/>
                </a:schemeClr>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id-ID" sz="2400"/>
            </a:p>
          </p:txBody>
        </p:sp>
        <p:sp>
          <p:nvSpPr>
            <p:cNvPr id="44" name="Line 26"/>
            <p:cNvSpPr>
              <a:spLocks noChangeShapeType="1"/>
            </p:cNvSpPr>
            <p:nvPr/>
          </p:nvSpPr>
          <p:spPr bwMode="auto">
            <a:xfrm flipV="1">
              <a:off x="3719513" y="4149726"/>
              <a:ext cx="0" cy="98425"/>
            </a:xfrm>
            <a:prstGeom prst="line">
              <a:avLst/>
            </a:prstGeom>
            <a:noFill/>
            <a:ln w="12700" cap="rnd">
              <a:solidFill>
                <a:schemeClr val="bg1">
                  <a:lumMod val="65000"/>
                </a:schemeClr>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id-ID" sz="2400"/>
            </a:p>
          </p:txBody>
        </p:sp>
        <p:sp>
          <p:nvSpPr>
            <p:cNvPr id="45" name="Rectangle 27"/>
            <p:cNvSpPr>
              <a:spLocks noChangeArrowheads="1"/>
            </p:cNvSpPr>
            <p:nvPr/>
          </p:nvSpPr>
          <p:spPr bwMode="auto">
            <a:xfrm>
              <a:off x="3840163" y="4430713"/>
              <a:ext cx="122238" cy="61913"/>
            </a:xfrm>
            <a:prstGeom prst="rect">
              <a:avLst/>
            </a:prstGeom>
            <a:noFill/>
            <a:ln w="12700" cap="rnd">
              <a:solidFill>
                <a:schemeClr val="bg1">
                  <a:lumMod val="6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id-ID" sz="2400"/>
            </a:p>
          </p:txBody>
        </p:sp>
        <p:sp>
          <p:nvSpPr>
            <p:cNvPr id="46" name="Rectangle 28"/>
            <p:cNvSpPr>
              <a:spLocks noChangeArrowheads="1"/>
            </p:cNvSpPr>
            <p:nvPr/>
          </p:nvSpPr>
          <p:spPr bwMode="auto">
            <a:xfrm>
              <a:off x="3657600" y="4248151"/>
              <a:ext cx="122238" cy="61913"/>
            </a:xfrm>
            <a:prstGeom prst="rect">
              <a:avLst/>
            </a:prstGeom>
            <a:noFill/>
            <a:ln w="12700" cap="rnd">
              <a:solidFill>
                <a:schemeClr val="bg1">
                  <a:lumMod val="6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id-ID" sz="2400"/>
            </a:p>
          </p:txBody>
        </p:sp>
        <p:sp>
          <p:nvSpPr>
            <p:cNvPr id="47" name="Rectangle 29"/>
            <p:cNvSpPr>
              <a:spLocks noChangeArrowheads="1"/>
            </p:cNvSpPr>
            <p:nvPr/>
          </p:nvSpPr>
          <p:spPr bwMode="auto">
            <a:xfrm>
              <a:off x="3444875" y="4370388"/>
              <a:ext cx="122238" cy="60325"/>
            </a:xfrm>
            <a:prstGeom prst="rect">
              <a:avLst/>
            </a:prstGeom>
            <a:noFill/>
            <a:ln w="12700" cap="rnd">
              <a:solidFill>
                <a:schemeClr val="bg1">
                  <a:lumMod val="6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id-ID" sz="2400"/>
            </a:p>
          </p:txBody>
        </p:sp>
        <p:sp>
          <p:nvSpPr>
            <p:cNvPr id="48" name="Oval 30"/>
            <p:cNvSpPr>
              <a:spLocks noChangeArrowheads="1"/>
            </p:cNvSpPr>
            <p:nvPr/>
          </p:nvSpPr>
          <p:spPr bwMode="auto">
            <a:xfrm>
              <a:off x="3840163" y="4673601"/>
              <a:ext cx="122238" cy="122238"/>
            </a:xfrm>
            <a:prstGeom prst="ellipse">
              <a:avLst/>
            </a:prstGeom>
            <a:noFill/>
            <a:ln w="12700" cap="rnd">
              <a:solidFill>
                <a:schemeClr val="bg1">
                  <a:lumMod val="6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id-ID" sz="2400"/>
            </a:p>
          </p:txBody>
        </p:sp>
        <p:sp>
          <p:nvSpPr>
            <p:cNvPr id="49" name="Oval 31"/>
            <p:cNvSpPr>
              <a:spLocks noChangeArrowheads="1"/>
            </p:cNvSpPr>
            <p:nvPr/>
          </p:nvSpPr>
          <p:spPr bwMode="auto">
            <a:xfrm>
              <a:off x="3657600" y="4673601"/>
              <a:ext cx="122238" cy="122238"/>
            </a:xfrm>
            <a:prstGeom prst="ellipse">
              <a:avLst/>
            </a:prstGeom>
            <a:noFill/>
            <a:ln w="12700" cap="rnd">
              <a:solidFill>
                <a:schemeClr val="bg1">
                  <a:lumMod val="6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id-ID" sz="2400"/>
            </a:p>
          </p:txBody>
        </p:sp>
        <p:sp>
          <p:nvSpPr>
            <p:cNvPr id="50" name="Oval 32"/>
            <p:cNvSpPr>
              <a:spLocks noChangeArrowheads="1"/>
            </p:cNvSpPr>
            <p:nvPr/>
          </p:nvSpPr>
          <p:spPr bwMode="auto">
            <a:xfrm>
              <a:off x="3444875" y="4673601"/>
              <a:ext cx="122238" cy="122238"/>
            </a:xfrm>
            <a:prstGeom prst="ellipse">
              <a:avLst/>
            </a:prstGeom>
            <a:noFill/>
            <a:ln w="12700" cap="rnd">
              <a:solidFill>
                <a:schemeClr val="bg1">
                  <a:lumMod val="6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id-ID" sz="2400"/>
            </a:p>
          </p:txBody>
        </p:sp>
      </p:grpSp>
      <p:sp>
        <p:nvSpPr>
          <p:cNvPr id="51" name="TextBox 50"/>
          <p:cNvSpPr txBox="1"/>
          <p:nvPr/>
        </p:nvSpPr>
        <p:spPr>
          <a:xfrm>
            <a:off x="1033750" y="692571"/>
            <a:ext cx="1210588" cy="400110"/>
          </a:xfrm>
          <a:prstGeom prst="rect">
            <a:avLst/>
          </a:prstGeom>
          <a:noFill/>
        </p:spPr>
        <p:txBody>
          <a:bodyPr wrap="none" rtlCol="0">
            <a:spAutoFit/>
          </a:bodyPr>
          <a:lstStyle/>
          <a:p>
            <a:r>
              <a:rPr lang="zh-CN" altLang="en-US" sz="2000" dirty="0" smtClean="0">
                <a:solidFill>
                  <a:schemeClr val="tx1">
                    <a:lumMod val="50000"/>
                    <a:lumOff val="50000"/>
                  </a:schemeClr>
                </a:solidFill>
              </a:rPr>
              <a:t>专利翻译</a:t>
            </a:r>
            <a:endParaRPr lang="zh-CN" altLang="en-US" sz="2000" dirty="0">
              <a:solidFill>
                <a:schemeClr val="tx1">
                  <a:lumMod val="50000"/>
                  <a:lumOff val="50000"/>
                </a:schemeClr>
              </a:solidFill>
            </a:endParaRPr>
          </a:p>
        </p:txBody>
      </p:sp>
      <p:cxnSp>
        <p:nvCxnSpPr>
          <p:cNvPr id="52" name="Straight Connector 187"/>
          <p:cNvCxnSpPr/>
          <p:nvPr/>
        </p:nvCxnSpPr>
        <p:spPr>
          <a:xfrm>
            <a:off x="1116020" y="1040977"/>
            <a:ext cx="1128318" cy="1"/>
          </a:xfrm>
          <a:prstGeom prst="line">
            <a:avLst/>
          </a:prstGeom>
          <a:ln w="12700">
            <a:solidFill>
              <a:srgbClr val="2C346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70640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内容占位符 5">
            <a:extLst>
              <a:ext uri="{FF2B5EF4-FFF2-40B4-BE49-F238E27FC236}">
                <a16:creationId xmlns:a16="http://schemas.microsoft.com/office/drawing/2014/main" xmlns="" id="{5B83F867-5E1D-4755-882F-CF667F52E1DF}"/>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92828" y="880975"/>
            <a:ext cx="4515082" cy="1690775"/>
          </a:xfrm>
        </p:spPr>
      </p:pic>
      <p:pic>
        <p:nvPicPr>
          <p:cNvPr id="8" name="图片 7">
            <a:extLst>
              <a:ext uri="{FF2B5EF4-FFF2-40B4-BE49-F238E27FC236}">
                <a16:creationId xmlns:a16="http://schemas.microsoft.com/office/drawing/2014/main" xmlns="" id="{8BD6D818-166A-4FA9-9A67-CF16A7CA6C0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2827" y="2762152"/>
            <a:ext cx="4605575" cy="1890810"/>
          </a:xfrm>
          <a:prstGeom prst="rect">
            <a:avLst/>
          </a:prstGeom>
        </p:spPr>
      </p:pic>
      <p:sp>
        <p:nvSpPr>
          <p:cNvPr id="9" name="文本框 8">
            <a:extLst>
              <a:ext uri="{FF2B5EF4-FFF2-40B4-BE49-F238E27FC236}">
                <a16:creationId xmlns:a16="http://schemas.microsoft.com/office/drawing/2014/main" xmlns="" id="{D0102CA0-B867-44D7-BAED-7AB954F32541}"/>
              </a:ext>
            </a:extLst>
          </p:cNvPr>
          <p:cNvSpPr txBox="1"/>
          <p:nvPr/>
        </p:nvSpPr>
        <p:spPr>
          <a:xfrm>
            <a:off x="5686425" y="3093244"/>
            <a:ext cx="3186113" cy="1454244"/>
          </a:xfrm>
          <a:prstGeom prst="rect">
            <a:avLst/>
          </a:prstGeom>
          <a:noFill/>
        </p:spPr>
        <p:txBody>
          <a:bodyPr wrap="square" lIns="68580" tIns="34290" rIns="68580" bIns="34290" rtlCol="0">
            <a:spAutoFit/>
          </a:bodyPr>
          <a:lstStyle/>
          <a:p>
            <a:r>
              <a:rPr lang="zh-CN" altLang="en-US" sz="1500" dirty="0"/>
              <a:t>搜索“防抱死”时，所有的显示结果都默认搜索汽车的防抱死制动系统（</a:t>
            </a:r>
            <a:r>
              <a:rPr lang="en-US" altLang="zh-CN" sz="1500" dirty="0"/>
              <a:t>ABS</a:t>
            </a:r>
            <a:r>
              <a:rPr lang="zh-CN" altLang="en-US" sz="1500" dirty="0"/>
              <a:t>），但我们要解释的是鱼竿节使用的专利技术，这两者的技术原理可能不一致，直接使用“防抱死”，会不会造成读者误解？</a:t>
            </a:r>
          </a:p>
        </p:txBody>
      </p:sp>
    </p:spTree>
    <p:extLst>
      <p:ext uri="{BB962C8B-B14F-4D97-AF65-F5344CB8AC3E}">
        <p14:creationId xmlns:p14="http://schemas.microsoft.com/office/powerpoint/2010/main" val="96277047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xmlns="" id="{39AF76C9-B0B8-4215-90DB-70A44146FD66}"/>
              </a:ext>
            </a:extLst>
          </p:cNvPr>
          <p:cNvSpPr txBox="1"/>
          <p:nvPr/>
        </p:nvSpPr>
        <p:spPr>
          <a:xfrm>
            <a:off x="921544" y="831056"/>
            <a:ext cx="7400925" cy="1454244"/>
          </a:xfrm>
          <a:prstGeom prst="rect">
            <a:avLst/>
          </a:prstGeom>
          <a:noFill/>
        </p:spPr>
        <p:txBody>
          <a:bodyPr wrap="square" lIns="68580" tIns="34290" rIns="68580" bIns="34290" rtlCol="0">
            <a:spAutoFit/>
          </a:bodyPr>
          <a:lstStyle/>
          <a:p>
            <a:r>
              <a:rPr lang="en-US" altLang="zh-CN" dirty="0">
                <a:latin typeface="Times New Roman" panose="02020603050405020304" pitchFamily="18" charset="0"/>
                <a:cs typeface="Times New Roman" panose="02020603050405020304" pitchFamily="18" charset="0"/>
              </a:rPr>
              <a:t>An anti-lock fishing rod section (1) is characterized in that </a:t>
            </a:r>
            <a:r>
              <a:rPr lang="en-US" altLang="zh-CN" b="1" dirty="0">
                <a:latin typeface="Times New Roman" panose="02020603050405020304" pitchFamily="18" charset="0"/>
                <a:cs typeface="Times New Roman" panose="02020603050405020304" pitchFamily="18" charset="0"/>
              </a:rPr>
              <a:t>a spiral cross grain circular groove (3) is dug and formed in the outer surface of a connector (2) and penetrates through the start end (4) and the tail end (5) of the connector</a:t>
            </a:r>
          </a:p>
          <a:p>
            <a:endParaRPr lang="zh-CN" altLang="en-US" dirty="0"/>
          </a:p>
        </p:txBody>
      </p:sp>
      <p:sp>
        <p:nvSpPr>
          <p:cNvPr id="4" name="文本框 3">
            <a:extLst>
              <a:ext uri="{FF2B5EF4-FFF2-40B4-BE49-F238E27FC236}">
                <a16:creationId xmlns:a16="http://schemas.microsoft.com/office/drawing/2014/main" xmlns="" id="{75276582-778F-488F-B31C-D73D571710C8}"/>
              </a:ext>
            </a:extLst>
          </p:cNvPr>
          <p:cNvSpPr txBox="1"/>
          <p:nvPr/>
        </p:nvSpPr>
        <p:spPr>
          <a:xfrm>
            <a:off x="921544" y="2312035"/>
            <a:ext cx="7400925" cy="592470"/>
          </a:xfrm>
          <a:prstGeom prst="rect">
            <a:avLst/>
          </a:prstGeom>
          <a:noFill/>
        </p:spPr>
        <p:txBody>
          <a:bodyPr wrap="square" lIns="68580" tIns="34290" rIns="68580" bIns="34290" rtlCol="0">
            <a:spAutoFit/>
          </a:bodyPr>
          <a:lstStyle/>
          <a:p>
            <a:r>
              <a:rPr lang="zh-CN" altLang="en-US" sz="1700" dirty="0"/>
              <a:t>防抱死鱼杆节</a:t>
            </a:r>
            <a:r>
              <a:rPr lang="en-US" altLang="zh-CN" sz="1700" dirty="0"/>
              <a:t>(1)</a:t>
            </a:r>
            <a:r>
              <a:rPr lang="zh-CN" altLang="en-US" sz="1700" dirty="0"/>
              <a:t>的特征是在接头</a:t>
            </a:r>
            <a:r>
              <a:rPr lang="en-US" altLang="zh-CN" sz="1700" dirty="0"/>
              <a:t>(2)</a:t>
            </a:r>
            <a:r>
              <a:rPr lang="zh-CN" altLang="en-US" sz="1700" dirty="0"/>
              <a:t>的外表面挖出并形成螺旋交叉纹圆槽</a:t>
            </a:r>
            <a:r>
              <a:rPr lang="en-US" altLang="zh-CN" sz="1700" dirty="0"/>
              <a:t>(3)</a:t>
            </a:r>
            <a:r>
              <a:rPr lang="zh-CN" altLang="en-US" sz="1700" dirty="0"/>
              <a:t>，并穿过接头的起始端</a:t>
            </a:r>
            <a:r>
              <a:rPr lang="en-US" altLang="zh-CN" sz="1700" dirty="0"/>
              <a:t>(4)</a:t>
            </a:r>
            <a:r>
              <a:rPr lang="zh-CN" altLang="en-US" sz="1700" dirty="0"/>
              <a:t>和尾端</a:t>
            </a:r>
            <a:r>
              <a:rPr lang="en-US" altLang="zh-CN" sz="1700" dirty="0"/>
              <a:t>(5)</a:t>
            </a:r>
            <a:endParaRPr lang="zh-CN" altLang="en-US" sz="1700" dirty="0"/>
          </a:p>
        </p:txBody>
      </p:sp>
      <p:sp>
        <p:nvSpPr>
          <p:cNvPr id="5" name="文本框 4">
            <a:extLst>
              <a:ext uri="{FF2B5EF4-FFF2-40B4-BE49-F238E27FC236}">
                <a16:creationId xmlns:a16="http://schemas.microsoft.com/office/drawing/2014/main" xmlns="" id="{A6E96B26-F3D3-4D93-918A-5C5A34EF27AA}"/>
              </a:ext>
            </a:extLst>
          </p:cNvPr>
          <p:cNvSpPr txBox="1"/>
          <p:nvPr/>
        </p:nvSpPr>
        <p:spPr>
          <a:xfrm>
            <a:off x="921544" y="3400425"/>
            <a:ext cx="7915275" cy="807914"/>
          </a:xfrm>
          <a:prstGeom prst="rect">
            <a:avLst/>
          </a:prstGeom>
          <a:noFill/>
        </p:spPr>
        <p:txBody>
          <a:bodyPr wrap="square" lIns="68580" tIns="34290" rIns="68580" bIns="34290" rtlCol="0">
            <a:spAutoFit/>
          </a:bodyPr>
          <a:lstStyle/>
          <a:p>
            <a:r>
              <a:rPr lang="zh-CN" altLang="en-US" sz="2400" b="1" dirty="0"/>
              <a:t>是不是自己都不敢相信自己翻译出来的东西？！</a:t>
            </a:r>
            <a:endParaRPr lang="en-US" altLang="zh-CN" sz="2400" b="1" dirty="0"/>
          </a:p>
          <a:p>
            <a:r>
              <a:rPr lang="zh-CN" altLang="en-US" sz="2400" b="1" dirty="0"/>
              <a:t>是不是强烈地想要看图说话？！</a:t>
            </a:r>
          </a:p>
        </p:txBody>
      </p:sp>
    </p:spTree>
    <p:extLst>
      <p:ext uri="{BB962C8B-B14F-4D97-AF65-F5344CB8AC3E}">
        <p14:creationId xmlns:p14="http://schemas.microsoft.com/office/powerpoint/2010/main" val="424868296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740" y="767536"/>
            <a:ext cx="5255212" cy="44725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矩形 6"/>
          <p:cNvSpPr/>
          <p:nvPr/>
        </p:nvSpPr>
        <p:spPr>
          <a:xfrm>
            <a:off x="1835696" y="1851670"/>
            <a:ext cx="302433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2275897" y="2620516"/>
            <a:ext cx="2465271"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3420641" y="3651870"/>
            <a:ext cx="1439391"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TextBox 1"/>
          <p:cNvSpPr txBox="1"/>
          <p:nvPr/>
        </p:nvSpPr>
        <p:spPr>
          <a:xfrm>
            <a:off x="323528" y="195486"/>
            <a:ext cx="4195763" cy="394723"/>
          </a:xfrm>
          <a:prstGeom prst="rect">
            <a:avLst/>
          </a:prstGeom>
          <a:noFill/>
        </p:spPr>
        <p:txBody>
          <a:bodyPr wrap="square" lIns="0" tIns="0" rIns="0" bIns="34290" rtlCol="0">
            <a:spAutoFit/>
          </a:bodyPr>
          <a:lstStyle/>
          <a:p>
            <a:pPr>
              <a:lnSpc>
                <a:spcPts val="2700"/>
              </a:lnSpc>
            </a:pPr>
            <a:r>
              <a:rPr lang="zh-CN" altLang="en-US" sz="2800" b="1" dirty="0">
                <a:solidFill>
                  <a:srgbClr val="063D54"/>
                </a:solidFill>
                <a:cs typeface="+mn-ea"/>
                <a:sym typeface="+mn-lt"/>
              </a:rPr>
              <a:t>审题</a:t>
            </a:r>
          </a:p>
        </p:txBody>
      </p:sp>
      <p:sp>
        <p:nvSpPr>
          <p:cNvPr id="20" name="下箭头 19"/>
          <p:cNvSpPr/>
          <p:nvPr/>
        </p:nvSpPr>
        <p:spPr>
          <a:xfrm>
            <a:off x="6084168" y="576359"/>
            <a:ext cx="1944216" cy="144016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了解谷</a:t>
            </a:r>
            <a:r>
              <a:rPr lang="zh-CN" altLang="en-US" dirty="0"/>
              <a:t>歌</a:t>
            </a:r>
            <a:r>
              <a:rPr lang="zh-CN" altLang="en-US" dirty="0" smtClean="0"/>
              <a:t>工具</a:t>
            </a:r>
            <a:endParaRPr lang="zh-CN" altLang="en-US" dirty="0"/>
          </a:p>
        </p:txBody>
      </p:sp>
      <p:sp>
        <p:nvSpPr>
          <p:cNvPr id="22" name="下箭头 21"/>
          <p:cNvSpPr/>
          <p:nvPr/>
        </p:nvSpPr>
        <p:spPr>
          <a:xfrm>
            <a:off x="6123925" y="2171253"/>
            <a:ext cx="1944216" cy="144016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学会使用工具</a:t>
            </a:r>
            <a:endParaRPr lang="zh-CN" altLang="en-US" dirty="0"/>
          </a:p>
        </p:txBody>
      </p:sp>
      <p:sp>
        <p:nvSpPr>
          <p:cNvPr id="23" name="下箭头 22"/>
          <p:cNvSpPr/>
          <p:nvPr/>
        </p:nvSpPr>
        <p:spPr>
          <a:xfrm>
            <a:off x="6123925" y="3683057"/>
            <a:ext cx="1944216" cy="144016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在翻译查证中运用</a:t>
            </a:r>
            <a:endParaRPr lang="zh-CN" altLang="en-US" dirty="0"/>
          </a:p>
        </p:txBody>
      </p:sp>
      <p:sp>
        <p:nvSpPr>
          <p:cNvPr id="24" name="矩形 23"/>
          <p:cNvSpPr/>
          <p:nvPr/>
        </p:nvSpPr>
        <p:spPr>
          <a:xfrm>
            <a:off x="475928" y="1059582"/>
            <a:ext cx="2295872" cy="38087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 name="直接连接符 2"/>
          <p:cNvCxnSpPr/>
          <p:nvPr/>
        </p:nvCxnSpPr>
        <p:spPr>
          <a:xfrm>
            <a:off x="539552" y="3683057"/>
            <a:ext cx="2968980" cy="0"/>
          </a:xfrm>
          <a:prstGeom prst="line">
            <a:avLst/>
          </a:prstGeom>
          <a:ln>
            <a:solidFill>
              <a:srgbClr val="FF0000"/>
            </a:solidFill>
          </a:ln>
        </p:spPr>
        <p:style>
          <a:lnRef idx="3">
            <a:schemeClr val="accent2"/>
          </a:lnRef>
          <a:fillRef idx="0">
            <a:schemeClr val="accent2"/>
          </a:fillRef>
          <a:effectRef idx="2">
            <a:schemeClr val="accent2"/>
          </a:effectRef>
          <a:fontRef idx="minor">
            <a:schemeClr val="tx1"/>
          </a:fontRef>
        </p:style>
      </p:cxn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xmlns="" id="{986CDCD6-A398-4AE1-8EFF-A864E1EBAD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8694" y="1492988"/>
            <a:ext cx="4629388" cy="2157524"/>
          </a:xfrm>
          <a:prstGeom prst="rect">
            <a:avLst/>
          </a:prstGeom>
        </p:spPr>
      </p:pic>
      <p:pic>
        <p:nvPicPr>
          <p:cNvPr id="6" name="图片 5">
            <a:extLst>
              <a:ext uri="{FF2B5EF4-FFF2-40B4-BE49-F238E27FC236}">
                <a16:creationId xmlns:a16="http://schemas.microsoft.com/office/drawing/2014/main" xmlns="" id="{5075FEAD-8BB1-401E-B799-B1B398030C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5536" y="1123577"/>
            <a:ext cx="8228433" cy="3192736"/>
          </a:xfrm>
          <a:prstGeom prst="rect">
            <a:avLst/>
          </a:prstGeom>
        </p:spPr>
      </p:pic>
    </p:spTree>
    <p:extLst>
      <p:ext uri="{BB962C8B-B14F-4D97-AF65-F5344CB8AC3E}">
        <p14:creationId xmlns:p14="http://schemas.microsoft.com/office/powerpoint/2010/main" val="2438247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xmlns="" id="{59B037D5-A5FD-4272-A09F-F1BD38A05C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0153" y="1178647"/>
            <a:ext cx="4743694" cy="2786206"/>
          </a:xfrm>
          <a:prstGeom prst="rect">
            <a:avLst/>
          </a:prstGeom>
        </p:spPr>
      </p:pic>
      <p:pic>
        <p:nvPicPr>
          <p:cNvPr id="5" name="图片 4">
            <a:extLst>
              <a:ext uri="{FF2B5EF4-FFF2-40B4-BE49-F238E27FC236}">
                <a16:creationId xmlns:a16="http://schemas.microsoft.com/office/drawing/2014/main" xmlns="" id="{42138220-9D80-4E10-B6DA-092EB06D0B7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0433" y="987574"/>
            <a:ext cx="7943133" cy="3579652"/>
          </a:xfrm>
          <a:prstGeom prst="rect">
            <a:avLst/>
          </a:prstGeom>
        </p:spPr>
      </p:pic>
    </p:spTree>
    <p:extLst>
      <p:ext uri="{BB962C8B-B14F-4D97-AF65-F5344CB8AC3E}">
        <p14:creationId xmlns:p14="http://schemas.microsoft.com/office/powerpoint/2010/main" val="1195077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xmlns="" id="{19F553B8-6AF2-4CFF-A059-880D68E9B9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9034" y="238067"/>
            <a:ext cx="2390627" cy="3376671"/>
          </a:xfrm>
          <a:prstGeom prst="rect">
            <a:avLst/>
          </a:prstGeom>
        </p:spPr>
      </p:pic>
      <p:pic>
        <p:nvPicPr>
          <p:cNvPr id="5" name="图片 4">
            <a:extLst>
              <a:ext uri="{FF2B5EF4-FFF2-40B4-BE49-F238E27FC236}">
                <a16:creationId xmlns:a16="http://schemas.microsoft.com/office/drawing/2014/main" xmlns="" id="{41DC2935-E85F-4920-9F99-7774F388E51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12290" y="238067"/>
            <a:ext cx="2439788" cy="3462454"/>
          </a:xfrm>
          <a:prstGeom prst="rect">
            <a:avLst/>
          </a:prstGeom>
        </p:spPr>
      </p:pic>
      <p:pic>
        <p:nvPicPr>
          <p:cNvPr id="7" name="图片 6">
            <a:extLst>
              <a:ext uri="{FF2B5EF4-FFF2-40B4-BE49-F238E27FC236}">
                <a16:creationId xmlns:a16="http://schemas.microsoft.com/office/drawing/2014/main" xmlns="" id="{A4F2EE32-1A6A-49C7-B306-643A2FA4383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24502" y="238067"/>
            <a:ext cx="2441940" cy="3462453"/>
          </a:xfrm>
          <a:prstGeom prst="rect">
            <a:avLst/>
          </a:prstGeom>
        </p:spPr>
      </p:pic>
      <p:pic>
        <p:nvPicPr>
          <p:cNvPr id="9" name="图片 8">
            <a:extLst>
              <a:ext uri="{FF2B5EF4-FFF2-40B4-BE49-F238E27FC236}">
                <a16:creationId xmlns:a16="http://schemas.microsoft.com/office/drawing/2014/main" xmlns="" id="{81C8736B-C9B2-43F4-8289-1A57D6C11B5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85797" y="3800533"/>
            <a:ext cx="5576139" cy="1271558"/>
          </a:xfrm>
          <a:prstGeom prst="rect">
            <a:avLst/>
          </a:prstGeom>
        </p:spPr>
      </p:pic>
    </p:spTree>
    <p:extLst>
      <p:ext uri="{BB962C8B-B14F-4D97-AF65-F5344CB8AC3E}">
        <p14:creationId xmlns:p14="http://schemas.microsoft.com/office/powerpoint/2010/main" val="381500474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A_矩形 2"/>
          <p:cNvSpPr/>
          <p:nvPr>
            <p:custDataLst>
              <p:tags r:id="rId2"/>
            </p:custDataLst>
          </p:nvPr>
        </p:nvSpPr>
        <p:spPr>
          <a:xfrm>
            <a:off x="1143001" y="2033588"/>
            <a:ext cx="1179910" cy="1152525"/>
          </a:xfrm>
          <a:prstGeom prst="rect">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r">
              <a:defRPr/>
            </a:pPr>
            <a:r>
              <a:rPr lang="en-US" altLang="zh-CN" sz="4500" dirty="0" smtClean="0">
                <a:solidFill>
                  <a:srgbClr val="FCFCFC"/>
                </a:solidFill>
                <a:latin typeface="Gungsuh" panose="02030600000101010101" pitchFamily="18" charset="-127"/>
              </a:rPr>
              <a:t>02</a:t>
            </a:r>
            <a:endParaRPr lang="zh-CN" altLang="en-US" sz="4500" dirty="0">
              <a:solidFill>
                <a:srgbClr val="FCFCFC"/>
              </a:solidFill>
              <a:latin typeface="Gungsuh" panose="02030600000101010101" pitchFamily="18" charset="-127"/>
            </a:endParaRPr>
          </a:p>
        </p:txBody>
      </p:sp>
      <p:sp>
        <p:nvSpPr>
          <p:cNvPr id="4" name="PA_文本框 3"/>
          <p:cNvSpPr txBox="1"/>
          <p:nvPr>
            <p:custDataLst>
              <p:tags r:id="rId3"/>
            </p:custDataLst>
          </p:nvPr>
        </p:nvSpPr>
        <p:spPr>
          <a:xfrm>
            <a:off x="1095376" y="2045494"/>
            <a:ext cx="1227535" cy="300038"/>
          </a:xfrm>
          <a:prstGeom prst="rect">
            <a:avLst/>
          </a:prstGeom>
          <a:noFill/>
        </p:spPr>
        <p:txBody>
          <a:bodyPr lIns="0" tIns="34290" rIns="0" bIns="34290"/>
          <a:lstStyle/>
          <a:p>
            <a:pPr algn="r">
              <a:defRPr/>
            </a:pPr>
            <a:r>
              <a:rPr lang="en-US" altLang="zh-CN" sz="1500" spc="375" dirty="0">
                <a:solidFill>
                  <a:srgbClr val="FCFCFC"/>
                </a:solidFill>
                <a:latin typeface="Gungsuh" panose="02030600000101010101" pitchFamily="18" charset="-127"/>
              </a:rPr>
              <a:t>PART</a:t>
            </a:r>
            <a:endParaRPr lang="zh-CN" altLang="en-US" sz="1500" spc="375" dirty="0">
              <a:solidFill>
                <a:srgbClr val="FCFCFC"/>
              </a:solidFill>
              <a:latin typeface="Gungsuh" panose="02030600000101010101" pitchFamily="18" charset="-127"/>
            </a:endParaRPr>
          </a:p>
        </p:txBody>
      </p:sp>
      <p:sp>
        <p:nvSpPr>
          <p:cNvPr id="5" name="PA_文本框 4"/>
          <p:cNvSpPr txBox="1"/>
          <p:nvPr>
            <p:custDataLst>
              <p:tags r:id="rId4"/>
            </p:custDataLst>
          </p:nvPr>
        </p:nvSpPr>
        <p:spPr>
          <a:xfrm>
            <a:off x="2322911" y="2234803"/>
            <a:ext cx="5678090" cy="852488"/>
          </a:xfrm>
          <a:prstGeom prst="rect">
            <a:avLst/>
          </a:prstGeom>
          <a:noFill/>
        </p:spPr>
        <p:txBody>
          <a:bodyPr lIns="68580" tIns="34290" rIns="270000" bIns="34290">
            <a:normAutofit/>
          </a:bodyPr>
          <a:lstStyle/>
          <a:p>
            <a:pPr algn="ctr">
              <a:lnSpc>
                <a:spcPct val="120000"/>
              </a:lnSpc>
              <a:defRPr/>
            </a:pPr>
            <a:r>
              <a:rPr lang="zh-CN" altLang="en-US" sz="3600" dirty="0">
                <a:latin typeface="+mn-ea"/>
              </a:rPr>
              <a:t>翻译优化</a:t>
            </a:r>
            <a:r>
              <a:rPr lang="en-US" altLang="zh-CN" sz="3600" dirty="0">
                <a:latin typeface="+mn-ea"/>
              </a:rPr>
              <a:t>&amp;</a:t>
            </a:r>
            <a:r>
              <a:rPr lang="zh-CN" altLang="en-US" sz="3600" dirty="0">
                <a:latin typeface="+mn-ea"/>
              </a:rPr>
              <a:t>商用软件</a:t>
            </a:r>
          </a:p>
        </p:txBody>
      </p:sp>
      <p:cxnSp>
        <p:nvCxnSpPr>
          <p:cNvPr id="10" name="PA_直接连接符 9"/>
          <p:cNvCxnSpPr/>
          <p:nvPr>
            <p:custDataLst>
              <p:tags r:id="rId5"/>
            </p:custDataLst>
          </p:nvPr>
        </p:nvCxnSpPr>
        <p:spPr>
          <a:xfrm>
            <a:off x="2612572" y="2886075"/>
            <a:ext cx="5388428" cy="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PA_矩形 1"/>
          <p:cNvSpPr/>
          <p:nvPr>
            <p:custDataLst>
              <p:tags r:id="rId6"/>
            </p:custDataLst>
          </p:nvPr>
        </p:nvSpPr>
        <p:spPr>
          <a:xfrm>
            <a:off x="2370536" y="2952750"/>
            <a:ext cx="5378053" cy="1177245"/>
          </a:xfrm>
          <a:prstGeom prst="rect">
            <a:avLst/>
          </a:prstGeom>
        </p:spPr>
        <p:txBody>
          <a:bodyPr lIns="68580" tIns="34290" rIns="68580" bIns="34290">
            <a:spAutoFit/>
          </a:bodyPr>
          <a:lstStyle/>
          <a:p>
            <a:pPr algn="ctr">
              <a:defRPr/>
            </a:pPr>
            <a:r>
              <a:rPr lang="en-US" altLang="zh-CN" dirty="0" smtClean="0">
                <a:solidFill>
                  <a:schemeClr val="bg1">
                    <a:lumMod val="65000"/>
                  </a:schemeClr>
                </a:solidFill>
                <a:latin typeface="Gungsuh" panose="02030600000101010101" pitchFamily="18" charset="-127"/>
              </a:rPr>
              <a:t>Google Trends</a:t>
            </a:r>
          </a:p>
          <a:p>
            <a:pPr algn="ctr">
              <a:defRPr/>
            </a:pPr>
            <a:r>
              <a:rPr lang="en-US" altLang="zh-CN" dirty="0" smtClean="0">
                <a:solidFill>
                  <a:schemeClr val="bg1">
                    <a:lumMod val="65000"/>
                  </a:schemeClr>
                </a:solidFill>
                <a:latin typeface="Gungsuh" panose="02030600000101010101" pitchFamily="18" charset="-127"/>
              </a:rPr>
              <a:t>Google </a:t>
            </a:r>
            <a:r>
              <a:rPr lang="en-US" altLang="zh-CN" dirty="0" err="1" smtClean="0">
                <a:solidFill>
                  <a:schemeClr val="bg1">
                    <a:lumMod val="65000"/>
                  </a:schemeClr>
                </a:solidFill>
                <a:latin typeface="Gungsuh" panose="02030600000101010101" pitchFamily="18" charset="-127"/>
              </a:rPr>
              <a:t>Ngram</a:t>
            </a:r>
            <a:r>
              <a:rPr lang="en-US" altLang="zh-CN" dirty="0" smtClean="0">
                <a:solidFill>
                  <a:schemeClr val="bg1">
                    <a:lumMod val="65000"/>
                  </a:schemeClr>
                </a:solidFill>
                <a:latin typeface="Gungsuh" panose="02030600000101010101" pitchFamily="18" charset="-127"/>
              </a:rPr>
              <a:t> Viewer</a:t>
            </a:r>
          </a:p>
          <a:p>
            <a:pPr algn="ctr">
              <a:defRPr/>
            </a:pPr>
            <a:r>
              <a:rPr lang="en-US" altLang="zh-CN" dirty="0" smtClean="0">
                <a:solidFill>
                  <a:schemeClr val="bg1">
                    <a:lumMod val="65000"/>
                  </a:schemeClr>
                </a:solidFill>
                <a:latin typeface="Gungsuh" panose="02030600000101010101" pitchFamily="18" charset="-127"/>
              </a:rPr>
              <a:t>Google Ads</a:t>
            </a:r>
          </a:p>
          <a:p>
            <a:pPr algn="ctr">
              <a:defRPr/>
            </a:pPr>
            <a:r>
              <a:rPr lang="en-US" altLang="zh-CN" dirty="0" smtClean="0">
                <a:solidFill>
                  <a:schemeClr val="bg1">
                    <a:lumMod val="65000"/>
                  </a:schemeClr>
                </a:solidFill>
                <a:latin typeface="Gungsuh" panose="02030600000101010101" pitchFamily="18" charset="-127"/>
              </a:rPr>
              <a:t>Google Analytics</a:t>
            </a:r>
            <a:endParaRPr lang="en-US" altLang="zh-CN" dirty="0">
              <a:solidFill>
                <a:schemeClr val="bg1">
                  <a:lumMod val="65000"/>
                </a:schemeClr>
              </a:solidFill>
              <a:latin typeface="Gungsuh" panose="02030600000101010101" pitchFamily="18" charset="-127"/>
            </a:endParaRPr>
          </a:p>
        </p:txBody>
      </p:sp>
    </p:spTree>
    <p:custDataLst>
      <p:tags r:id="rId1"/>
    </p:custDataLst>
    <p:extLst>
      <p:ext uri="{BB962C8B-B14F-4D97-AF65-F5344CB8AC3E}">
        <p14:creationId xmlns:p14="http://schemas.microsoft.com/office/powerpoint/2010/main" val="334691077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22" presetClass="entr" presetSubtype="8"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par>
                                <p:cTn id="13" presetID="42"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1000"/>
                                        <p:tgtEl>
                                          <p:spTgt spid="5"/>
                                        </p:tgtEl>
                                      </p:cBhvr>
                                    </p:animEffect>
                                    <p:anim calcmode="lin" valueType="num">
                                      <p:cBhvr>
                                        <p:cTn id="16" dur="1000" fill="hold"/>
                                        <p:tgtEl>
                                          <p:spTgt spid="5"/>
                                        </p:tgtEl>
                                        <p:attrNameLst>
                                          <p:attrName>ppt_x</p:attrName>
                                        </p:attrNameLst>
                                      </p:cBhvr>
                                      <p:tavLst>
                                        <p:tav tm="0">
                                          <p:val>
                                            <p:strVal val="#ppt_x"/>
                                          </p:val>
                                        </p:tav>
                                        <p:tav tm="100000">
                                          <p:val>
                                            <p:strVal val="#ppt_x"/>
                                          </p:val>
                                        </p:tav>
                                      </p:tavLst>
                                    </p:anim>
                                    <p:anim calcmode="lin" valueType="num">
                                      <p:cBhvr>
                                        <p:cTn id="17" dur="1000" fill="hold"/>
                                        <p:tgtEl>
                                          <p:spTgt spid="5"/>
                                        </p:tgtEl>
                                        <p:attrNameLst>
                                          <p:attrName>ppt_y</p:attrName>
                                        </p:attrNameLst>
                                      </p:cBhvr>
                                      <p:tavLst>
                                        <p:tav tm="0">
                                          <p:val>
                                            <p:strVal val="#ppt_y+.1"/>
                                          </p:val>
                                        </p:tav>
                                        <p:tav tm="100000">
                                          <p:val>
                                            <p:strVal val="#ppt_y"/>
                                          </p:val>
                                        </p:tav>
                                      </p:tavLst>
                                    </p:anim>
                                  </p:childTnLst>
                                </p:cTn>
                              </p:par>
                              <p:par>
                                <p:cTn id="18" presetID="22" presetClass="entr" presetSubtype="8" fill="hold" nodeType="with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wipe(left)">
                                      <p:cBhvr>
                                        <p:cTn id="20" dur="500"/>
                                        <p:tgtEl>
                                          <p:spTgt spid="10"/>
                                        </p:tgtEl>
                                      </p:cBhvr>
                                    </p:animEffect>
                                  </p:childTnLst>
                                </p:cTn>
                              </p:par>
                              <p:par>
                                <p:cTn id="21" presetID="42" presetClass="entr" presetSubtype="0" fill="hold" grpId="0" nodeType="with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fade">
                                      <p:cBhvr>
                                        <p:cTn id="23" dur="1000"/>
                                        <p:tgtEl>
                                          <p:spTgt spid="2"/>
                                        </p:tgtEl>
                                      </p:cBhvr>
                                    </p:animEffect>
                                    <p:anim calcmode="lin" valueType="num">
                                      <p:cBhvr>
                                        <p:cTn id="24" dur="1000" fill="hold"/>
                                        <p:tgtEl>
                                          <p:spTgt spid="2"/>
                                        </p:tgtEl>
                                        <p:attrNameLst>
                                          <p:attrName>ppt_x</p:attrName>
                                        </p:attrNameLst>
                                      </p:cBhvr>
                                      <p:tavLst>
                                        <p:tav tm="0">
                                          <p:val>
                                            <p:strVal val="#ppt_x"/>
                                          </p:val>
                                        </p:tav>
                                        <p:tav tm="100000">
                                          <p:val>
                                            <p:strVal val="#ppt_x"/>
                                          </p:val>
                                        </p:tav>
                                      </p:tavLst>
                                    </p:anim>
                                    <p:anim calcmode="lin" valueType="num">
                                      <p:cBhvr>
                                        <p:cTn id="25"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autoUpdateAnimBg="0"/>
      <p:bldP spid="4" grpId="0"/>
      <p:bldP spid="5" grpId="0" animBg="1" autoUpdateAnimBg="0"/>
      <p:bldP spid="2" grpId="0" animBg="1" autoUpdateAnimBg="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椭圆 4"/>
          <p:cNvSpPr>
            <a:spLocks noChangeArrowheads="1"/>
          </p:cNvSpPr>
          <p:nvPr/>
        </p:nvSpPr>
        <p:spPr bwMode="auto">
          <a:xfrm>
            <a:off x="4890135" y="1270872"/>
            <a:ext cx="1003459" cy="1002506"/>
          </a:xfrm>
          <a:prstGeom prst="ellipse">
            <a:avLst/>
          </a:prstGeom>
          <a:solidFill>
            <a:srgbClr val="063D54"/>
          </a:solidFill>
          <a:ln>
            <a:noFill/>
          </a:ln>
          <a:extLst>
            <a:ext uri="{91240B29-F687-4F45-9708-019B960494DF}">
              <a14:hiddenLine xmlns:a14="http://schemas.microsoft.com/office/drawing/2010/main" w="9525">
                <a:solidFill>
                  <a:srgbClr val="000000"/>
                </a:solidFill>
                <a:round/>
              </a14:hiddenLine>
            </a:ext>
          </a:extLst>
        </p:spPr>
        <p:txBody>
          <a:bodyPr anchor="ctr"/>
          <a:lstStyle>
            <a:lvl1pPr>
              <a:buFont typeface="Arial" panose="020B0604020202020204" pitchFamily="34" charset="0"/>
              <a:defRPr sz="1300">
                <a:solidFill>
                  <a:schemeClr val="tx1"/>
                </a:solidFill>
                <a:latin typeface="Calibri" panose="020F0502020204030204" charset="0"/>
                <a:ea typeface="宋体" panose="02010600030101010101" pitchFamily="2" charset="-122"/>
              </a:defRPr>
            </a:lvl1pPr>
            <a:lvl2pPr marL="742950" indent="-285750">
              <a:buFont typeface="Arial" panose="020B0604020202020204" pitchFamily="34" charset="0"/>
              <a:defRPr sz="1300">
                <a:solidFill>
                  <a:schemeClr val="tx1"/>
                </a:solidFill>
                <a:latin typeface="Calibri" panose="020F0502020204030204" charset="0"/>
                <a:ea typeface="宋体" panose="02010600030101010101" pitchFamily="2" charset="-122"/>
              </a:defRPr>
            </a:lvl2pPr>
            <a:lvl3pPr marL="1143000" indent="-228600">
              <a:buFont typeface="Arial" panose="020B0604020202020204" pitchFamily="34" charset="0"/>
              <a:defRPr sz="1300">
                <a:solidFill>
                  <a:schemeClr val="tx1"/>
                </a:solidFill>
                <a:latin typeface="Calibri" panose="020F0502020204030204" charset="0"/>
                <a:ea typeface="宋体" panose="02010600030101010101" pitchFamily="2" charset="-122"/>
              </a:defRPr>
            </a:lvl3pPr>
            <a:lvl4pPr marL="1600200" indent="-228600">
              <a:buFont typeface="Arial" panose="020B0604020202020204" pitchFamily="34" charset="0"/>
              <a:defRPr sz="1300">
                <a:solidFill>
                  <a:schemeClr val="tx1"/>
                </a:solidFill>
                <a:latin typeface="Calibri" panose="020F0502020204030204" charset="0"/>
                <a:ea typeface="宋体" panose="02010600030101010101" pitchFamily="2" charset="-122"/>
              </a:defRPr>
            </a:lvl4pPr>
            <a:lvl5pPr marL="2057400" indent="-228600">
              <a:buFont typeface="Arial" panose="020B0604020202020204" pitchFamily="34" charset="0"/>
              <a:defRPr sz="1300">
                <a:solidFill>
                  <a:schemeClr val="tx1"/>
                </a:solidFill>
                <a:latin typeface="Calibri" panose="020F0502020204030204" charset="0"/>
                <a:ea typeface="宋体" panose="02010600030101010101" pitchFamily="2" charset="-122"/>
              </a:defRPr>
            </a:lvl5pPr>
            <a:lvl6pPr marL="25146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charset="0"/>
                <a:ea typeface="宋体" panose="02010600030101010101" pitchFamily="2" charset="-122"/>
              </a:defRPr>
            </a:lvl6pPr>
            <a:lvl7pPr marL="29718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charset="0"/>
                <a:ea typeface="宋体" panose="02010600030101010101" pitchFamily="2" charset="-122"/>
              </a:defRPr>
            </a:lvl7pPr>
            <a:lvl8pPr marL="34290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charset="0"/>
                <a:ea typeface="宋体" panose="02010600030101010101" pitchFamily="2" charset="-122"/>
              </a:defRPr>
            </a:lvl8pPr>
            <a:lvl9pPr marL="38862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charset="0"/>
                <a:ea typeface="宋体" panose="02010600030101010101" pitchFamily="2" charset="-122"/>
              </a:defRPr>
            </a:lvl9pPr>
          </a:lstStyle>
          <a:p>
            <a:pPr algn="ctr" eaLnBrk="1" hangingPunct="1"/>
            <a:endParaRPr lang="zh-CN" altLang="en-US">
              <a:solidFill>
                <a:schemeClr val="bg1"/>
              </a:solidFill>
            </a:endParaRPr>
          </a:p>
        </p:txBody>
      </p:sp>
      <p:sp>
        <p:nvSpPr>
          <p:cNvPr id="33" name="椭圆 2"/>
          <p:cNvSpPr>
            <a:spLocks noChangeArrowheads="1"/>
          </p:cNvSpPr>
          <p:nvPr/>
        </p:nvSpPr>
        <p:spPr bwMode="auto">
          <a:xfrm>
            <a:off x="809626" y="1286828"/>
            <a:ext cx="1003459" cy="1002506"/>
          </a:xfrm>
          <a:prstGeom prst="ellipse">
            <a:avLst/>
          </a:prstGeom>
          <a:noFill/>
          <a:ln w="9525">
            <a:solidFill>
              <a:srgbClr val="000000"/>
            </a:solidFill>
            <a:round/>
          </a:ln>
          <a:extLst/>
        </p:spPr>
        <p:txBody>
          <a:bodyPr anchor="ctr"/>
          <a:lstStyle>
            <a:lvl1pPr>
              <a:buFont typeface="Arial" panose="020B0604020202020204" pitchFamily="34" charset="0"/>
              <a:defRPr sz="1300">
                <a:solidFill>
                  <a:schemeClr val="tx1"/>
                </a:solidFill>
                <a:latin typeface="Calibri" panose="020F0502020204030204" charset="0"/>
                <a:ea typeface="宋体" panose="02010600030101010101" pitchFamily="2" charset="-122"/>
              </a:defRPr>
            </a:lvl1pPr>
            <a:lvl2pPr marL="742950" indent="-285750">
              <a:buFont typeface="Arial" panose="020B0604020202020204" pitchFamily="34" charset="0"/>
              <a:defRPr sz="1300">
                <a:solidFill>
                  <a:schemeClr val="tx1"/>
                </a:solidFill>
                <a:latin typeface="Calibri" panose="020F0502020204030204" charset="0"/>
                <a:ea typeface="宋体" panose="02010600030101010101" pitchFamily="2" charset="-122"/>
              </a:defRPr>
            </a:lvl2pPr>
            <a:lvl3pPr marL="1143000" indent="-228600">
              <a:buFont typeface="Arial" panose="020B0604020202020204" pitchFamily="34" charset="0"/>
              <a:defRPr sz="1300">
                <a:solidFill>
                  <a:schemeClr val="tx1"/>
                </a:solidFill>
                <a:latin typeface="Calibri" panose="020F0502020204030204" charset="0"/>
                <a:ea typeface="宋体" panose="02010600030101010101" pitchFamily="2" charset="-122"/>
              </a:defRPr>
            </a:lvl3pPr>
            <a:lvl4pPr marL="1600200" indent="-228600">
              <a:buFont typeface="Arial" panose="020B0604020202020204" pitchFamily="34" charset="0"/>
              <a:defRPr sz="1300">
                <a:solidFill>
                  <a:schemeClr val="tx1"/>
                </a:solidFill>
                <a:latin typeface="Calibri" panose="020F0502020204030204" charset="0"/>
                <a:ea typeface="宋体" panose="02010600030101010101" pitchFamily="2" charset="-122"/>
              </a:defRPr>
            </a:lvl4pPr>
            <a:lvl5pPr marL="2057400" indent="-228600">
              <a:buFont typeface="Arial" panose="020B0604020202020204" pitchFamily="34" charset="0"/>
              <a:defRPr sz="1300">
                <a:solidFill>
                  <a:schemeClr val="tx1"/>
                </a:solidFill>
                <a:latin typeface="Calibri" panose="020F0502020204030204" charset="0"/>
                <a:ea typeface="宋体" panose="02010600030101010101" pitchFamily="2" charset="-122"/>
              </a:defRPr>
            </a:lvl5pPr>
            <a:lvl6pPr marL="25146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charset="0"/>
                <a:ea typeface="宋体" panose="02010600030101010101" pitchFamily="2" charset="-122"/>
              </a:defRPr>
            </a:lvl6pPr>
            <a:lvl7pPr marL="29718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charset="0"/>
                <a:ea typeface="宋体" panose="02010600030101010101" pitchFamily="2" charset="-122"/>
              </a:defRPr>
            </a:lvl7pPr>
            <a:lvl8pPr marL="34290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charset="0"/>
                <a:ea typeface="宋体" panose="02010600030101010101" pitchFamily="2" charset="-122"/>
              </a:defRPr>
            </a:lvl8pPr>
            <a:lvl9pPr marL="38862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charset="0"/>
                <a:ea typeface="宋体" panose="02010600030101010101" pitchFamily="2" charset="-122"/>
              </a:defRPr>
            </a:lvl9pPr>
          </a:lstStyle>
          <a:p>
            <a:pPr algn="ctr" eaLnBrk="1" hangingPunct="1"/>
            <a:endParaRPr lang="zh-CN" altLang="en-US"/>
          </a:p>
        </p:txBody>
      </p:sp>
      <p:sp>
        <p:nvSpPr>
          <p:cNvPr id="44" name="椭圆 5"/>
          <p:cNvSpPr>
            <a:spLocks noChangeArrowheads="1"/>
          </p:cNvSpPr>
          <p:nvPr/>
        </p:nvSpPr>
        <p:spPr bwMode="auto">
          <a:xfrm>
            <a:off x="4889660" y="3134203"/>
            <a:ext cx="1003935" cy="1002506"/>
          </a:xfrm>
          <a:prstGeom prst="ellipse">
            <a:avLst/>
          </a:prstGeom>
          <a:noFill/>
          <a:ln w="9525">
            <a:solidFill>
              <a:srgbClr val="000000"/>
            </a:solidFill>
            <a:round/>
          </a:ln>
          <a:extLst/>
        </p:spPr>
        <p:txBody>
          <a:bodyPr anchor="ctr"/>
          <a:lstStyle>
            <a:lvl1pPr>
              <a:buFont typeface="Arial" panose="020B0604020202020204" pitchFamily="34" charset="0"/>
              <a:defRPr sz="1300">
                <a:solidFill>
                  <a:schemeClr val="tx1"/>
                </a:solidFill>
                <a:latin typeface="Calibri" panose="020F0502020204030204" charset="0"/>
                <a:ea typeface="宋体" panose="02010600030101010101" pitchFamily="2" charset="-122"/>
              </a:defRPr>
            </a:lvl1pPr>
            <a:lvl2pPr marL="742950" indent="-285750">
              <a:buFont typeface="Arial" panose="020B0604020202020204" pitchFamily="34" charset="0"/>
              <a:defRPr sz="1300">
                <a:solidFill>
                  <a:schemeClr val="tx1"/>
                </a:solidFill>
                <a:latin typeface="Calibri" panose="020F0502020204030204" charset="0"/>
                <a:ea typeface="宋体" panose="02010600030101010101" pitchFamily="2" charset="-122"/>
              </a:defRPr>
            </a:lvl2pPr>
            <a:lvl3pPr marL="1143000" indent="-228600">
              <a:buFont typeface="Arial" panose="020B0604020202020204" pitchFamily="34" charset="0"/>
              <a:defRPr sz="1300">
                <a:solidFill>
                  <a:schemeClr val="tx1"/>
                </a:solidFill>
                <a:latin typeface="Calibri" panose="020F0502020204030204" charset="0"/>
                <a:ea typeface="宋体" panose="02010600030101010101" pitchFamily="2" charset="-122"/>
              </a:defRPr>
            </a:lvl3pPr>
            <a:lvl4pPr marL="1600200" indent="-228600">
              <a:buFont typeface="Arial" panose="020B0604020202020204" pitchFamily="34" charset="0"/>
              <a:defRPr sz="1300">
                <a:solidFill>
                  <a:schemeClr val="tx1"/>
                </a:solidFill>
                <a:latin typeface="Calibri" panose="020F0502020204030204" charset="0"/>
                <a:ea typeface="宋体" panose="02010600030101010101" pitchFamily="2" charset="-122"/>
              </a:defRPr>
            </a:lvl4pPr>
            <a:lvl5pPr marL="2057400" indent="-228600">
              <a:buFont typeface="Arial" panose="020B0604020202020204" pitchFamily="34" charset="0"/>
              <a:defRPr sz="1300">
                <a:solidFill>
                  <a:schemeClr val="tx1"/>
                </a:solidFill>
                <a:latin typeface="Calibri" panose="020F0502020204030204" charset="0"/>
                <a:ea typeface="宋体" panose="02010600030101010101" pitchFamily="2" charset="-122"/>
              </a:defRPr>
            </a:lvl5pPr>
            <a:lvl6pPr marL="25146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charset="0"/>
                <a:ea typeface="宋体" panose="02010600030101010101" pitchFamily="2" charset="-122"/>
              </a:defRPr>
            </a:lvl6pPr>
            <a:lvl7pPr marL="29718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charset="0"/>
                <a:ea typeface="宋体" panose="02010600030101010101" pitchFamily="2" charset="-122"/>
              </a:defRPr>
            </a:lvl7pPr>
            <a:lvl8pPr marL="34290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charset="0"/>
                <a:ea typeface="宋体" panose="02010600030101010101" pitchFamily="2" charset="-122"/>
              </a:defRPr>
            </a:lvl8pPr>
            <a:lvl9pPr marL="38862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charset="0"/>
                <a:ea typeface="宋体" panose="02010600030101010101" pitchFamily="2" charset="-122"/>
              </a:defRPr>
            </a:lvl9pPr>
          </a:lstStyle>
          <a:p>
            <a:pPr algn="ctr" eaLnBrk="1" hangingPunct="1"/>
            <a:endParaRPr lang="zh-CN" altLang="en-US"/>
          </a:p>
        </p:txBody>
      </p:sp>
      <p:sp>
        <p:nvSpPr>
          <p:cNvPr id="47" name="椭圆 3"/>
          <p:cNvSpPr>
            <a:spLocks noChangeArrowheads="1"/>
          </p:cNvSpPr>
          <p:nvPr/>
        </p:nvSpPr>
        <p:spPr bwMode="auto">
          <a:xfrm>
            <a:off x="780575" y="3134203"/>
            <a:ext cx="1003935" cy="1002506"/>
          </a:xfrm>
          <a:prstGeom prst="ellipse">
            <a:avLst/>
          </a:prstGeom>
          <a:solidFill>
            <a:srgbClr val="063D54"/>
          </a:solidFill>
          <a:ln>
            <a:noFill/>
          </a:ln>
          <a:extLst/>
        </p:spPr>
        <p:txBody>
          <a:bodyPr anchor="ctr"/>
          <a:lstStyle>
            <a:lvl1pPr>
              <a:buFont typeface="Arial" panose="020B0604020202020204" pitchFamily="34" charset="0"/>
              <a:defRPr sz="1300">
                <a:solidFill>
                  <a:schemeClr val="tx1"/>
                </a:solidFill>
                <a:latin typeface="Calibri" panose="020F0502020204030204" charset="0"/>
                <a:ea typeface="宋体" panose="02010600030101010101" pitchFamily="2" charset="-122"/>
              </a:defRPr>
            </a:lvl1pPr>
            <a:lvl2pPr marL="742950" indent="-285750">
              <a:buFont typeface="Arial" panose="020B0604020202020204" pitchFamily="34" charset="0"/>
              <a:defRPr sz="1300">
                <a:solidFill>
                  <a:schemeClr val="tx1"/>
                </a:solidFill>
                <a:latin typeface="Calibri" panose="020F0502020204030204" charset="0"/>
                <a:ea typeface="宋体" panose="02010600030101010101" pitchFamily="2" charset="-122"/>
              </a:defRPr>
            </a:lvl2pPr>
            <a:lvl3pPr marL="1143000" indent="-228600">
              <a:buFont typeface="Arial" panose="020B0604020202020204" pitchFamily="34" charset="0"/>
              <a:defRPr sz="1300">
                <a:solidFill>
                  <a:schemeClr val="tx1"/>
                </a:solidFill>
                <a:latin typeface="Calibri" panose="020F0502020204030204" charset="0"/>
                <a:ea typeface="宋体" panose="02010600030101010101" pitchFamily="2" charset="-122"/>
              </a:defRPr>
            </a:lvl3pPr>
            <a:lvl4pPr marL="1600200" indent="-228600">
              <a:buFont typeface="Arial" panose="020B0604020202020204" pitchFamily="34" charset="0"/>
              <a:defRPr sz="1300">
                <a:solidFill>
                  <a:schemeClr val="tx1"/>
                </a:solidFill>
                <a:latin typeface="Calibri" panose="020F0502020204030204" charset="0"/>
                <a:ea typeface="宋体" panose="02010600030101010101" pitchFamily="2" charset="-122"/>
              </a:defRPr>
            </a:lvl4pPr>
            <a:lvl5pPr marL="2057400" indent="-228600">
              <a:buFont typeface="Arial" panose="020B0604020202020204" pitchFamily="34" charset="0"/>
              <a:defRPr sz="1300">
                <a:solidFill>
                  <a:schemeClr val="tx1"/>
                </a:solidFill>
                <a:latin typeface="Calibri" panose="020F0502020204030204" charset="0"/>
                <a:ea typeface="宋体" panose="02010600030101010101" pitchFamily="2" charset="-122"/>
              </a:defRPr>
            </a:lvl5pPr>
            <a:lvl6pPr marL="25146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charset="0"/>
                <a:ea typeface="宋体" panose="02010600030101010101" pitchFamily="2" charset="-122"/>
              </a:defRPr>
            </a:lvl6pPr>
            <a:lvl7pPr marL="29718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charset="0"/>
                <a:ea typeface="宋体" panose="02010600030101010101" pitchFamily="2" charset="-122"/>
              </a:defRPr>
            </a:lvl7pPr>
            <a:lvl8pPr marL="34290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charset="0"/>
                <a:ea typeface="宋体" panose="02010600030101010101" pitchFamily="2" charset="-122"/>
              </a:defRPr>
            </a:lvl8pPr>
            <a:lvl9pPr marL="38862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charset="0"/>
                <a:ea typeface="宋体" panose="02010600030101010101" pitchFamily="2" charset="-122"/>
              </a:defRPr>
            </a:lvl9pPr>
          </a:lstStyle>
          <a:p>
            <a:pPr algn="ctr" eaLnBrk="1" hangingPunct="1"/>
            <a:endParaRPr lang="zh-CN" altLang="en-US">
              <a:solidFill>
                <a:schemeClr val="bg1"/>
              </a:solidFill>
            </a:endParaRPr>
          </a:p>
        </p:txBody>
      </p:sp>
      <p:grpSp>
        <p:nvGrpSpPr>
          <p:cNvPr id="12" name="组合 11"/>
          <p:cNvGrpSpPr/>
          <p:nvPr/>
        </p:nvGrpSpPr>
        <p:grpSpPr>
          <a:xfrm>
            <a:off x="1813084" y="1367315"/>
            <a:ext cx="2466499" cy="1209676"/>
            <a:chOff x="5147" y="2811"/>
            <a:chExt cx="5179" cy="2540"/>
          </a:xfrm>
        </p:grpSpPr>
        <p:sp>
          <p:nvSpPr>
            <p:cNvPr id="10" name="TextBox 76"/>
            <p:cNvSpPr txBox="1"/>
            <p:nvPr/>
          </p:nvSpPr>
          <p:spPr>
            <a:xfrm>
              <a:off x="5147" y="2811"/>
              <a:ext cx="4432" cy="775"/>
            </a:xfrm>
            <a:prstGeom prst="rect">
              <a:avLst/>
            </a:prstGeom>
            <a:noFill/>
          </p:spPr>
          <p:txBody>
            <a:bodyPr wrap="square" rtlCol="0">
              <a:spAutoFit/>
            </a:bodyPr>
            <a:lstStyle/>
            <a:p>
              <a:r>
                <a:rPr lang="en-US" altLang="zh-CN" b="1" dirty="0" smtClean="0">
                  <a:solidFill>
                    <a:schemeClr val="bg2">
                      <a:lumMod val="25000"/>
                    </a:schemeClr>
                  </a:solidFill>
                  <a:latin typeface="微软雅黑" panose="020B0503020204020204" charset="-122"/>
                  <a:ea typeface="微软雅黑" panose="020B0503020204020204" charset="-122"/>
                </a:rPr>
                <a:t>Google Trends</a:t>
              </a:r>
              <a:endParaRPr lang="zh-CN" altLang="en-US" b="1" dirty="0">
                <a:solidFill>
                  <a:schemeClr val="bg2">
                    <a:lumMod val="25000"/>
                  </a:schemeClr>
                </a:solidFill>
                <a:latin typeface="微软雅黑" panose="020B0503020204020204" charset="-122"/>
                <a:ea typeface="微软雅黑" panose="020B0503020204020204" charset="-122"/>
              </a:endParaRPr>
            </a:p>
          </p:txBody>
        </p:sp>
        <p:sp>
          <p:nvSpPr>
            <p:cNvPr id="11" name="文本框 10"/>
            <p:cNvSpPr txBox="1"/>
            <p:nvPr/>
          </p:nvSpPr>
          <p:spPr>
            <a:xfrm>
              <a:off x="5147" y="3393"/>
              <a:ext cx="5179" cy="1958"/>
            </a:xfrm>
            <a:prstGeom prst="rect">
              <a:avLst/>
            </a:prstGeom>
            <a:noFill/>
          </p:spPr>
          <p:txBody>
            <a:bodyPr wrap="square" rtlCol="0">
              <a:spAutoFit/>
            </a:bodyPr>
            <a:lstStyle/>
            <a:p>
              <a:pPr>
                <a:lnSpc>
                  <a:spcPct val="130000"/>
                </a:lnSpc>
              </a:pPr>
              <a:r>
                <a:rPr lang="zh-CN" altLang="en-US" sz="1400" dirty="0" smtClean="0">
                  <a:latin typeface="微软雅黑" panose="020B0503020204020204" charset="-122"/>
                  <a:ea typeface="微软雅黑" panose="020B0503020204020204" charset="-122"/>
                  <a:sym typeface="+mn-ea"/>
                </a:rPr>
                <a:t>分析用户在</a:t>
              </a:r>
              <a:r>
                <a:rPr lang="en-US" altLang="zh-CN" sz="1400" dirty="0" smtClean="0">
                  <a:latin typeface="微软雅黑" panose="020B0503020204020204" charset="-122"/>
                  <a:ea typeface="微软雅黑" panose="020B0503020204020204" charset="-122"/>
                  <a:sym typeface="+mn-ea"/>
                </a:rPr>
                <a:t>Google</a:t>
              </a:r>
              <a:r>
                <a:rPr lang="zh-CN" altLang="en-US" sz="1400" dirty="0" smtClean="0">
                  <a:latin typeface="微软雅黑" panose="020B0503020204020204" charset="-122"/>
                  <a:ea typeface="微软雅黑" panose="020B0503020204020204" charset="-122"/>
                  <a:sym typeface="+mn-ea"/>
                </a:rPr>
                <a:t>中搜索过的条目趋势变化，并在世界地图中显示出关注差异</a:t>
              </a:r>
              <a:endParaRPr lang="zh-CN" sz="1400" dirty="0">
                <a:solidFill>
                  <a:schemeClr val="tx1"/>
                </a:solidFill>
                <a:latin typeface="微软雅黑" panose="020B0503020204020204" charset="-122"/>
                <a:ea typeface="微软雅黑" panose="020B0503020204020204" charset="-122"/>
                <a:sym typeface="+mn-ea"/>
              </a:endParaRPr>
            </a:p>
          </p:txBody>
        </p:sp>
      </p:grpSp>
      <p:grpSp>
        <p:nvGrpSpPr>
          <p:cNvPr id="14" name="组合 13"/>
          <p:cNvGrpSpPr/>
          <p:nvPr/>
        </p:nvGrpSpPr>
        <p:grpSpPr>
          <a:xfrm>
            <a:off x="5939315" y="1376840"/>
            <a:ext cx="2881313" cy="1209676"/>
            <a:chOff x="5147" y="2811"/>
            <a:chExt cx="6050" cy="2540"/>
          </a:xfrm>
        </p:grpSpPr>
        <p:sp>
          <p:nvSpPr>
            <p:cNvPr id="17" name="TextBox 76"/>
            <p:cNvSpPr txBox="1"/>
            <p:nvPr/>
          </p:nvSpPr>
          <p:spPr>
            <a:xfrm>
              <a:off x="5147" y="2811"/>
              <a:ext cx="6050" cy="775"/>
            </a:xfrm>
            <a:prstGeom prst="rect">
              <a:avLst/>
            </a:prstGeom>
            <a:noFill/>
          </p:spPr>
          <p:txBody>
            <a:bodyPr wrap="square" rtlCol="0">
              <a:spAutoFit/>
            </a:bodyPr>
            <a:lstStyle/>
            <a:p>
              <a:r>
                <a:rPr lang="en-US" altLang="zh-CN" b="1" dirty="0" smtClean="0">
                  <a:solidFill>
                    <a:schemeClr val="bg2">
                      <a:lumMod val="25000"/>
                    </a:schemeClr>
                  </a:solidFill>
                  <a:latin typeface="微软雅黑" panose="020B0503020204020204" charset="-122"/>
                  <a:ea typeface="微软雅黑" panose="020B0503020204020204" charset="-122"/>
                </a:rPr>
                <a:t>Google </a:t>
              </a:r>
              <a:r>
                <a:rPr lang="en-US" altLang="zh-CN" b="1" dirty="0" err="1" smtClean="0">
                  <a:solidFill>
                    <a:schemeClr val="bg2">
                      <a:lumMod val="25000"/>
                    </a:schemeClr>
                  </a:solidFill>
                  <a:latin typeface="微软雅黑" panose="020B0503020204020204" charset="-122"/>
                  <a:ea typeface="微软雅黑" panose="020B0503020204020204" charset="-122"/>
                </a:rPr>
                <a:t>Ngram</a:t>
              </a:r>
              <a:r>
                <a:rPr lang="en-US" altLang="zh-CN" b="1" dirty="0" smtClean="0">
                  <a:solidFill>
                    <a:schemeClr val="bg2">
                      <a:lumMod val="25000"/>
                    </a:schemeClr>
                  </a:solidFill>
                  <a:latin typeface="微软雅黑" panose="020B0503020204020204" charset="-122"/>
                  <a:ea typeface="微软雅黑" panose="020B0503020204020204" charset="-122"/>
                </a:rPr>
                <a:t> Viewer</a:t>
              </a:r>
              <a:endParaRPr lang="zh-CN" altLang="en-US" b="1" dirty="0">
                <a:solidFill>
                  <a:schemeClr val="bg2">
                    <a:lumMod val="25000"/>
                  </a:schemeClr>
                </a:solidFill>
                <a:latin typeface="微软雅黑" panose="020B0503020204020204" charset="-122"/>
                <a:ea typeface="微软雅黑" panose="020B0503020204020204" charset="-122"/>
              </a:endParaRPr>
            </a:p>
          </p:txBody>
        </p:sp>
        <p:sp>
          <p:nvSpPr>
            <p:cNvPr id="18" name="文本框 17"/>
            <p:cNvSpPr txBox="1"/>
            <p:nvPr/>
          </p:nvSpPr>
          <p:spPr>
            <a:xfrm>
              <a:off x="5147" y="3393"/>
              <a:ext cx="5445" cy="1958"/>
            </a:xfrm>
            <a:prstGeom prst="rect">
              <a:avLst/>
            </a:prstGeom>
            <a:noFill/>
          </p:spPr>
          <p:txBody>
            <a:bodyPr wrap="square" rtlCol="0">
              <a:spAutoFit/>
            </a:bodyPr>
            <a:lstStyle/>
            <a:p>
              <a:pPr>
                <a:lnSpc>
                  <a:spcPct val="130000"/>
                </a:lnSpc>
              </a:pPr>
              <a:r>
                <a:rPr lang="en-US" altLang="zh-CN" sz="1400" dirty="0" smtClean="0">
                  <a:solidFill>
                    <a:schemeClr val="tx1"/>
                  </a:solidFill>
                  <a:latin typeface="微软雅黑" panose="020B0503020204020204" charset="-122"/>
                  <a:ea typeface="微软雅黑" panose="020B0503020204020204" charset="-122"/>
                </a:rPr>
                <a:t>1500-2008</a:t>
              </a:r>
              <a:r>
                <a:rPr lang="zh-CN" altLang="en-US" sz="1400" dirty="0" smtClean="0">
                  <a:solidFill>
                    <a:schemeClr val="tx1"/>
                  </a:solidFill>
                  <a:latin typeface="微软雅黑" panose="020B0503020204020204" charset="-122"/>
                  <a:ea typeface="微软雅黑" panose="020B0503020204020204" charset="-122"/>
                </a:rPr>
                <a:t>年出版图书语料库</a:t>
              </a:r>
              <a:endParaRPr lang="en-US" altLang="zh-CN" sz="1400" dirty="0" smtClean="0">
                <a:solidFill>
                  <a:schemeClr val="tx1"/>
                </a:solidFill>
                <a:latin typeface="微软雅黑" panose="020B0503020204020204" charset="-122"/>
                <a:ea typeface="微软雅黑" panose="020B0503020204020204" charset="-122"/>
              </a:endParaRPr>
            </a:p>
            <a:p>
              <a:pPr>
                <a:lnSpc>
                  <a:spcPct val="130000"/>
                </a:lnSpc>
              </a:pPr>
              <a:r>
                <a:rPr lang="en-US" altLang="zh-CN" sz="1400" dirty="0" smtClean="0">
                  <a:solidFill>
                    <a:schemeClr val="tx1"/>
                  </a:solidFill>
                  <a:latin typeface="微软雅黑" panose="020B0503020204020204" charset="-122"/>
                  <a:ea typeface="微软雅黑" panose="020B0503020204020204" charset="-122"/>
                  <a:sym typeface="+mn-ea"/>
                </a:rPr>
                <a:t>8</a:t>
              </a:r>
              <a:r>
                <a:rPr lang="zh-CN" altLang="en-US" sz="1400" dirty="0" smtClean="0">
                  <a:latin typeface="微软雅黑" panose="020B0503020204020204" charset="-122"/>
                  <a:ea typeface="微软雅黑" panose="020B0503020204020204" charset="-122"/>
                  <a:sym typeface="+mn-ea"/>
                </a:rPr>
                <a:t>种语言：英、法、德、意、西、俄、希伯来语、汉语</a:t>
              </a:r>
              <a:endParaRPr lang="zh-CN" sz="1400" dirty="0">
                <a:solidFill>
                  <a:schemeClr val="tx1"/>
                </a:solidFill>
                <a:latin typeface="微软雅黑" panose="020B0503020204020204" charset="-122"/>
                <a:ea typeface="微软雅黑" panose="020B0503020204020204" charset="-122"/>
                <a:sym typeface="+mn-ea"/>
              </a:endParaRPr>
            </a:p>
          </p:txBody>
        </p:sp>
      </p:grpSp>
      <p:grpSp>
        <p:nvGrpSpPr>
          <p:cNvPr id="21" name="组合 20"/>
          <p:cNvGrpSpPr/>
          <p:nvPr/>
        </p:nvGrpSpPr>
        <p:grpSpPr>
          <a:xfrm>
            <a:off x="1909616" y="3580800"/>
            <a:ext cx="2466499" cy="929641"/>
            <a:chOff x="5147" y="2811"/>
            <a:chExt cx="5179" cy="1952"/>
          </a:xfrm>
        </p:grpSpPr>
        <p:sp>
          <p:nvSpPr>
            <p:cNvPr id="22" name="TextBox 76"/>
            <p:cNvSpPr txBox="1"/>
            <p:nvPr/>
          </p:nvSpPr>
          <p:spPr>
            <a:xfrm>
              <a:off x="5147" y="2811"/>
              <a:ext cx="5179" cy="775"/>
            </a:xfrm>
            <a:prstGeom prst="rect">
              <a:avLst/>
            </a:prstGeom>
            <a:noFill/>
          </p:spPr>
          <p:txBody>
            <a:bodyPr wrap="square" rtlCol="0">
              <a:spAutoFit/>
            </a:bodyPr>
            <a:lstStyle/>
            <a:p>
              <a:r>
                <a:rPr lang="en-US" altLang="zh-CN" b="1" dirty="0" smtClean="0">
                  <a:solidFill>
                    <a:schemeClr val="bg2">
                      <a:lumMod val="25000"/>
                    </a:schemeClr>
                  </a:solidFill>
                  <a:latin typeface="微软雅黑" panose="020B0503020204020204" charset="-122"/>
                  <a:ea typeface="微软雅黑" panose="020B0503020204020204" charset="-122"/>
                </a:rPr>
                <a:t>Google Ads</a:t>
              </a:r>
              <a:endParaRPr lang="zh-CN" altLang="en-US" b="1" dirty="0">
                <a:solidFill>
                  <a:schemeClr val="bg2">
                    <a:lumMod val="25000"/>
                  </a:schemeClr>
                </a:solidFill>
                <a:latin typeface="微软雅黑" panose="020B0503020204020204" charset="-122"/>
                <a:ea typeface="微软雅黑" panose="020B0503020204020204" charset="-122"/>
              </a:endParaRPr>
            </a:p>
          </p:txBody>
        </p:sp>
        <p:sp>
          <p:nvSpPr>
            <p:cNvPr id="23" name="文本框 22"/>
            <p:cNvSpPr txBox="1"/>
            <p:nvPr/>
          </p:nvSpPr>
          <p:spPr>
            <a:xfrm>
              <a:off x="5147" y="3393"/>
              <a:ext cx="5179" cy="1370"/>
            </a:xfrm>
            <a:prstGeom prst="rect">
              <a:avLst/>
            </a:prstGeom>
            <a:noFill/>
          </p:spPr>
          <p:txBody>
            <a:bodyPr wrap="square" rtlCol="0">
              <a:spAutoFit/>
            </a:bodyPr>
            <a:lstStyle/>
            <a:p>
              <a:pPr>
                <a:lnSpc>
                  <a:spcPct val="130000"/>
                </a:lnSpc>
              </a:pPr>
              <a:r>
                <a:rPr lang="zh-CN" altLang="en-US" sz="1400" dirty="0" smtClean="0">
                  <a:solidFill>
                    <a:schemeClr val="tx1"/>
                  </a:solidFill>
                  <a:latin typeface="微软雅黑" panose="020B0503020204020204" charset="-122"/>
                  <a:ea typeface="微软雅黑" panose="020B0503020204020204" charset="-122"/>
                  <a:sym typeface="+mn-ea"/>
                </a:rPr>
                <a:t>广告投放，优化工具，</a:t>
              </a:r>
              <a:endParaRPr lang="en-US" altLang="zh-CN" sz="1400" dirty="0" smtClean="0">
                <a:solidFill>
                  <a:schemeClr val="tx1"/>
                </a:solidFill>
                <a:latin typeface="微软雅黑" panose="020B0503020204020204" charset="-122"/>
                <a:ea typeface="微软雅黑" panose="020B0503020204020204" charset="-122"/>
                <a:sym typeface="+mn-ea"/>
              </a:endParaRPr>
            </a:p>
            <a:p>
              <a:pPr>
                <a:lnSpc>
                  <a:spcPct val="130000"/>
                </a:lnSpc>
              </a:pPr>
              <a:r>
                <a:rPr lang="zh-CN" altLang="en-US" sz="1400" dirty="0" smtClean="0">
                  <a:solidFill>
                    <a:schemeClr val="tx1"/>
                  </a:solidFill>
                  <a:latin typeface="微软雅黑" panose="020B0503020204020204" charset="-122"/>
                  <a:ea typeface="微软雅黑" panose="020B0503020204020204" charset="-122"/>
                  <a:sym typeface="+mn-ea"/>
                </a:rPr>
                <a:t>关键词分析效果更好</a:t>
              </a:r>
              <a:r>
                <a:rPr lang="zh-CN" sz="1400" dirty="0" smtClean="0">
                  <a:solidFill>
                    <a:schemeClr val="tx1"/>
                  </a:solidFill>
                  <a:latin typeface="微软雅黑" panose="020B0503020204020204" charset="-122"/>
                  <a:ea typeface="微软雅黑" panose="020B0503020204020204" charset="-122"/>
                  <a:sym typeface="+mn-ea"/>
                </a:rPr>
                <a:t>。</a:t>
              </a:r>
              <a:endParaRPr lang="zh-CN" sz="1400" dirty="0">
                <a:solidFill>
                  <a:schemeClr val="tx1"/>
                </a:solidFill>
                <a:latin typeface="微软雅黑" panose="020B0503020204020204" charset="-122"/>
                <a:ea typeface="微软雅黑" panose="020B0503020204020204" charset="-122"/>
                <a:sym typeface="+mn-ea"/>
              </a:endParaRPr>
            </a:p>
          </p:txBody>
        </p:sp>
      </p:grpSp>
      <p:grpSp>
        <p:nvGrpSpPr>
          <p:cNvPr id="24" name="组合 23"/>
          <p:cNvGrpSpPr/>
          <p:nvPr/>
        </p:nvGrpSpPr>
        <p:grpSpPr>
          <a:xfrm>
            <a:off x="5939315" y="3459955"/>
            <a:ext cx="2881314" cy="929640"/>
            <a:chOff x="5147" y="2811"/>
            <a:chExt cx="6050" cy="1952"/>
          </a:xfrm>
        </p:grpSpPr>
        <p:sp>
          <p:nvSpPr>
            <p:cNvPr id="25" name="TextBox 76"/>
            <p:cNvSpPr txBox="1"/>
            <p:nvPr/>
          </p:nvSpPr>
          <p:spPr>
            <a:xfrm>
              <a:off x="5147" y="2811"/>
              <a:ext cx="5445" cy="775"/>
            </a:xfrm>
            <a:prstGeom prst="rect">
              <a:avLst/>
            </a:prstGeom>
            <a:noFill/>
          </p:spPr>
          <p:txBody>
            <a:bodyPr wrap="square" rtlCol="0">
              <a:spAutoFit/>
            </a:bodyPr>
            <a:lstStyle/>
            <a:p>
              <a:r>
                <a:rPr lang="en-US" altLang="zh-CN" b="1" dirty="0" smtClean="0">
                  <a:solidFill>
                    <a:schemeClr val="bg2">
                      <a:lumMod val="25000"/>
                    </a:schemeClr>
                  </a:solidFill>
                  <a:latin typeface="微软雅黑" panose="020B0503020204020204" charset="-122"/>
                  <a:ea typeface="微软雅黑" panose="020B0503020204020204" charset="-122"/>
                </a:rPr>
                <a:t>Google Analytics</a:t>
              </a:r>
              <a:endParaRPr lang="zh-CN" altLang="en-US" b="1" dirty="0">
                <a:solidFill>
                  <a:schemeClr val="bg2">
                    <a:lumMod val="25000"/>
                  </a:schemeClr>
                </a:solidFill>
                <a:latin typeface="微软雅黑" panose="020B0503020204020204" charset="-122"/>
                <a:ea typeface="微软雅黑" panose="020B0503020204020204" charset="-122"/>
              </a:endParaRPr>
            </a:p>
          </p:txBody>
        </p:sp>
        <p:sp>
          <p:nvSpPr>
            <p:cNvPr id="26" name="文本框 25"/>
            <p:cNvSpPr txBox="1"/>
            <p:nvPr/>
          </p:nvSpPr>
          <p:spPr>
            <a:xfrm>
              <a:off x="5147" y="3393"/>
              <a:ext cx="6050" cy="1370"/>
            </a:xfrm>
            <a:prstGeom prst="rect">
              <a:avLst/>
            </a:prstGeom>
            <a:noFill/>
          </p:spPr>
          <p:txBody>
            <a:bodyPr wrap="square" rtlCol="0">
              <a:spAutoFit/>
            </a:bodyPr>
            <a:lstStyle/>
            <a:p>
              <a:pPr>
                <a:lnSpc>
                  <a:spcPct val="130000"/>
                </a:lnSpc>
              </a:pPr>
              <a:r>
                <a:rPr lang="zh-CN" altLang="en-US" sz="1400" dirty="0" smtClean="0">
                  <a:latin typeface="微软雅黑" panose="020B0503020204020204" charset="-122"/>
                  <a:ea typeface="微软雅黑" panose="020B0503020204020204" charset="-122"/>
                </a:rPr>
                <a:t>为网站和应用提供数据统计服务</a:t>
              </a:r>
              <a:r>
                <a:rPr lang="zh-CN" sz="1400" dirty="0" smtClean="0">
                  <a:solidFill>
                    <a:schemeClr val="tx1"/>
                  </a:solidFill>
                  <a:latin typeface="微软雅黑" panose="020B0503020204020204" charset="-122"/>
                  <a:ea typeface="微软雅黑" panose="020B0503020204020204" charset="-122"/>
                </a:rPr>
                <a:t>，</a:t>
              </a:r>
              <a:r>
                <a:rPr lang="zh-CN" altLang="en-US" sz="1400" dirty="0" smtClean="0">
                  <a:solidFill>
                    <a:schemeClr val="tx1"/>
                  </a:solidFill>
                  <a:latin typeface="微软雅黑" panose="020B0503020204020204" charset="-122"/>
                  <a:ea typeface="微软雅黑" panose="020B0503020204020204" charset="-122"/>
                </a:rPr>
                <a:t>分析用户行为，提升服务</a:t>
              </a:r>
              <a:endParaRPr lang="zh-CN" sz="1400" dirty="0">
                <a:solidFill>
                  <a:schemeClr val="tx1"/>
                </a:solidFill>
                <a:latin typeface="微软雅黑" panose="020B0503020204020204" charset="-122"/>
                <a:ea typeface="微软雅黑" panose="020B0503020204020204" charset="-122"/>
                <a:sym typeface="+mn-ea"/>
              </a:endParaRPr>
            </a:p>
          </p:txBody>
        </p:sp>
      </p:grpSp>
      <p:sp>
        <p:nvSpPr>
          <p:cNvPr id="37" name="TextBox 3">
            <a:extLst>
              <a:ext uri="{FF2B5EF4-FFF2-40B4-BE49-F238E27FC236}">
                <a16:creationId xmlns="" xmlns:a16="http://schemas.microsoft.com/office/drawing/2014/main" id="{7D747FF9-BA99-41B5-90FB-CB1DD72ADED7}"/>
              </a:ext>
            </a:extLst>
          </p:cNvPr>
          <p:cNvSpPr txBox="1"/>
          <p:nvPr/>
        </p:nvSpPr>
        <p:spPr>
          <a:xfrm>
            <a:off x="249195" y="123478"/>
            <a:ext cx="3127779" cy="461665"/>
          </a:xfrm>
          <a:prstGeom prst="rect">
            <a:avLst/>
          </a:prstGeom>
          <a:noFill/>
        </p:spPr>
        <p:txBody>
          <a:bodyPr wrap="none" rtlCol="0">
            <a:spAutoFit/>
          </a:bodyPr>
          <a:lstStyle/>
          <a:p>
            <a:r>
              <a:rPr lang="en-US" altLang="zh-CN" sz="2400" dirty="0" smtClean="0">
                <a:solidFill>
                  <a:schemeClr val="accent1"/>
                </a:solidFill>
                <a:cs typeface="+mn-ea"/>
                <a:sym typeface="+mn-lt"/>
              </a:rPr>
              <a:t>Google</a:t>
            </a:r>
            <a:r>
              <a:rPr lang="zh-CN" altLang="en-US" sz="2400" dirty="0" smtClean="0">
                <a:solidFill>
                  <a:schemeClr val="accent1"/>
                </a:solidFill>
                <a:cs typeface="+mn-ea"/>
                <a:sym typeface="+mn-lt"/>
              </a:rPr>
              <a:t>优化</a:t>
            </a:r>
            <a:r>
              <a:rPr lang="en-US" altLang="zh-CN" sz="2400" dirty="0" smtClean="0">
                <a:solidFill>
                  <a:schemeClr val="accent1"/>
                </a:solidFill>
                <a:cs typeface="+mn-ea"/>
                <a:sym typeface="+mn-lt"/>
              </a:rPr>
              <a:t>&amp;</a:t>
            </a:r>
            <a:r>
              <a:rPr lang="zh-CN" altLang="en-US" sz="2400" dirty="0" smtClean="0">
                <a:solidFill>
                  <a:schemeClr val="accent1"/>
                </a:solidFill>
                <a:cs typeface="+mn-ea"/>
                <a:sym typeface="+mn-lt"/>
              </a:rPr>
              <a:t>商业工具</a:t>
            </a:r>
            <a:endParaRPr lang="zh-CN" altLang="en-US" sz="3200" dirty="0">
              <a:solidFill>
                <a:schemeClr val="accent1"/>
              </a:solidFill>
              <a:cs typeface="+mn-ea"/>
              <a:sym typeface="+mn-lt"/>
            </a:endParaRPr>
          </a:p>
        </p:txBody>
      </p:sp>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63015" y="3380185"/>
            <a:ext cx="657225" cy="5214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36321" y="3420422"/>
            <a:ext cx="511344" cy="5113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15350" y="1562814"/>
            <a:ext cx="592009" cy="5076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3"/>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970559" y="1628758"/>
            <a:ext cx="842609" cy="3757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9576700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3">
            <a:extLst>
              <a:ext uri="{FF2B5EF4-FFF2-40B4-BE49-F238E27FC236}">
                <a16:creationId xmlns="" xmlns:a16="http://schemas.microsoft.com/office/drawing/2014/main" id="{0D2FAFB6-9C56-4C0C-9B5D-99E321164AD7}"/>
              </a:ext>
            </a:extLst>
          </p:cNvPr>
          <p:cNvSpPr txBox="1"/>
          <p:nvPr/>
        </p:nvSpPr>
        <p:spPr>
          <a:xfrm>
            <a:off x="563239" y="248155"/>
            <a:ext cx="2056910" cy="892552"/>
          </a:xfrm>
          <a:prstGeom prst="rect">
            <a:avLst/>
          </a:prstGeom>
          <a:noFill/>
        </p:spPr>
        <p:txBody>
          <a:bodyPr wrap="none" rtlCol="0">
            <a:spAutoFit/>
          </a:bodyPr>
          <a:lstStyle/>
          <a:p>
            <a:r>
              <a:rPr lang="en-US" altLang="zh-CN" sz="2000" dirty="0" smtClean="0">
                <a:solidFill>
                  <a:schemeClr val="accent1"/>
                </a:solidFill>
                <a:cs typeface="+mn-ea"/>
                <a:sym typeface="+mn-lt"/>
              </a:rPr>
              <a:t>2.1 Google Trends</a:t>
            </a:r>
            <a:endParaRPr lang="zh-CN" altLang="en-US" sz="2000" dirty="0" smtClean="0">
              <a:solidFill>
                <a:schemeClr val="accent1"/>
              </a:solidFill>
              <a:cs typeface="+mn-ea"/>
              <a:sym typeface="+mn-lt"/>
            </a:endParaRPr>
          </a:p>
          <a:p>
            <a:endParaRPr lang="zh-CN" altLang="en-US" sz="3200" dirty="0">
              <a:solidFill>
                <a:schemeClr val="accent1"/>
              </a:solidFill>
              <a:cs typeface="+mn-ea"/>
              <a:sym typeface="+mn-lt"/>
            </a:endParaRPr>
          </a:p>
        </p:txBody>
      </p:sp>
      <p:sp>
        <p:nvSpPr>
          <p:cNvPr id="24" name="Rectangle 2">
            <a:extLst>
              <a:ext uri="{FF2B5EF4-FFF2-40B4-BE49-F238E27FC236}">
                <a16:creationId xmlns="" xmlns:a16="http://schemas.microsoft.com/office/drawing/2014/main" id="{AF59F471-748C-442F-AC94-71FC8F677961}"/>
              </a:ext>
            </a:extLst>
          </p:cNvPr>
          <p:cNvSpPr/>
          <p:nvPr/>
        </p:nvSpPr>
        <p:spPr>
          <a:xfrm>
            <a:off x="5406251" y="243908"/>
            <a:ext cx="2897781" cy="276999"/>
          </a:xfrm>
          <a:prstGeom prst="rect">
            <a:avLst/>
          </a:prstGeom>
        </p:spPr>
        <p:txBody>
          <a:bodyPr wrap="none">
            <a:spAutoFit/>
          </a:bodyPr>
          <a:lstStyle/>
          <a:p>
            <a:r>
              <a:rPr lang="en-US" altLang="zh-CN" sz="1200" dirty="0">
                <a:hlinkClick r:id="rId3"/>
              </a:rPr>
              <a:t>https://trends.google.com/trends/?geo=US</a:t>
            </a:r>
            <a:endParaRPr lang="id-ID" sz="1200" dirty="0">
              <a:solidFill>
                <a:schemeClr val="bg1">
                  <a:lumMod val="65000"/>
                </a:schemeClr>
              </a:solidFill>
              <a:cs typeface="+mn-ea"/>
              <a:sym typeface="+mn-lt"/>
            </a:endParaRPr>
          </a:p>
        </p:txBody>
      </p:sp>
      <p:sp>
        <p:nvSpPr>
          <p:cNvPr id="26" name="TextBox 25"/>
          <p:cNvSpPr txBox="1"/>
          <p:nvPr/>
        </p:nvSpPr>
        <p:spPr>
          <a:xfrm>
            <a:off x="743809" y="1104254"/>
            <a:ext cx="7584169" cy="738664"/>
          </a:xfrm>
          <a:prstGeom prst="rect">
            <a:avLst/>
          </a:prstGeom>
          <a:noFill/>
        </p:spPr>
        <p:txBody>
          <a:bodyPr wrap="square" rtlCol="0">
            <a:spAutoFit/>
          </a:bodyPr>
          <a:lstStyle/>
          <a:p>
            <a:pPr marL="285750" indent="-285750" algn="just">
              <a:buFont typeface="Arial" pitchFamily="34" charset="0"/>
              <a:buChar char="•"/>
            </a:pPr>
            <a:r>
              <a:rPr lang="en-US" sz="1400" b="1" dirty="0" smtClean="0">
                <a:solidFill>
                  <a:schemeClr val="bg1">
                    <a:lumMod val="65000"/>
                  </a:schemeClr>
                </a:solidFill>
              </a:rPr>
              <a:t>D</a:t>
            </a:r>
            <a:r>
              <a:rPr lang="en-US" altLang="zh-CN" sz="1400" b="1" dirty="0" smtClean="0">
                <a:solidFill>
                  <a:schemeClr val="bg1">
                    <a:lumMod val="65000"/>
                  </a:schemeClr>
                </a:solidFill>
              </a:rPr>
              <a:t>aily Search </a:t>
            </a:r>
          </a:p>
          <a:p>
            <a:pPr marL="285750" indent="-285750" algn="just">
              <a:buFont typeface="Arial" pitchFamily="34" charset="0"/>
              <a:buChar char="•"/>
            </a:pPr>
            <a:r>
              <a:rPr lang="en-US" sz="1400" b="1" dirty="0" err="1" smtClean="0">
                <a:solidFill>
                  <a:schemeClr val="bg1">
                    <a:lumMod val="65000"/>
                  </a:schemeClr>
                </a:solidFill>
              </a:rPr>
              <a:t>Realtime</a:t>
            </a:r>
            <a:r>
              <a:rPr lang="en-US" sz="1400" b="1" dirty="0" smtClean="0">
                <a:solidFill>
                  <a:schemeClr val="bg1">
                    <a:lumMod val="65000"/>
                  </a:schemeClr>
                </a:solidFill>
              </a:rPr>
              <a:t> Search</a:t>
            </a:r>
          </a:p>
          <a:p>
            <a:pPr marL="285750" indent="-285750" algn="just">
              <a:buFont typeface="Arial" pitchFamily="34" charset="0"/>
              <a:buChar char="•"/>
            </a:pPr>
            <a:r>
              <a:rPr lang="en-US" sz="1400" b="1" dirty="0" smtClean="0">
                <a:solidFill>
                  <a:schemeClr val="bg1">
                    <a:lumMod val="65000"/>
                  </a:schemeClr>
                </a:solidFill>
              </a:rPr>
              <a:t>Year in Search</a:t>
            </a:r>
            <a:endParaRPr lang="en-US" sz="1400" b="1" dirty="0">
              <a:solidFill>
                <a:schemeClr val="bg1">
                  <a:lumMod val="65000"/>
                </a:schemeClr>
              </a:solidFill>
            </a:endParaRPr>
          </a:p>
        </p:txBody>
      </p:sp>
      <p:grpSp>
        <p:nvGrpSpPr>
          <p:cNvPr id="27" name="Group 170"/>
          <p:cNvGrpSpPr/>
          <p:nvPr/>
        </p:nvGrpSpPr>
        <p:grpSpPr>
          <a:xfrm>
            <a:off x="684779" y="754113"/>
            <a:ext cx="286865" cy="286865"/>
            <a:chOff x="3263900" y="4037013"/>
            <a:chExt cx="879475" cy="879475"/>
          </a:xfrm>
        </p:grpSpPr>
        <p:sp>
          <p:nvSpPr>
            <p:cNvPr id="28" name="Rectangle 20"/>
            <p:cNvSpPr>
              <a:spLocks noChangeArrowheads="1"/>
            </p:cNvSpPr>
            <p:nvPr/>
          </p:nvSpPr>
          <p:spPr bwMode="auto">
            <a:xfrm>
              <a:off x="3263900" y="4037013"/>
              <a:ext cx="879475" cy="879475"/>
            </a:xfrm>
            <a:prstGeom prst="rect">
              <a:avLst/>
            </a:prstGeom>
            <a:noFill/>
            <a:ln w="12700" cap="rnd">
              <a:solidFill>
                <a:schemeClr val="bg1">
                  <a:lumMod val="6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id-ID" sz="2400"/>
            </a:p>
          </p:txBody>
        </p:sp>
        <p:sp>
          <p:nvSpPr>
            <p:cNvPr id="29" name="Line 21"/>
            <p:cNvSpPr>
              <a:spLocks noChangeShapeType="1"/>
            </p:cNvSpPr>
            <p:nvPr/>
          </p:nvSpPr>
          <p:spPr bwMode="auto">
            <a:xfrm flipV="1">
              <a:off x="3719513" y="4310063"/>
              <a:ext cx="0" cy="261938"/>
            </a:xfrm>
            <a:prstGeom prst="line">
              <a:avLst/>
            </a:prstGeom>
            <a:noFill/>
            <a:ln w="12700" cap="rnd">
              <a:solidFill>
                <a:schemeClr val="bg1">
                  <a:lumMod val="65000"/>
                </a:schemeClr>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id-ID" sz="2400"/>
            </a:p>
          </p:txBody>
        </p:sp>
        <p:sp>
          <p:nvSpPr>
            <p:cNvPr id="30" name="Line 22"/>
            <p:cNvSpPr>
              <a:spLocks noChangeShapeType="1"/>
            </p:cNvSpPr>
            <p:nvPr/>
          </p:nvSpPr>
          <p:spPr bwMode="auto">
            <a:xfrm flipV="1">
              <a:off x="3900488" y="4492626"/>
              <a:ext cx="0" cy="79375"/>
            </a:xfrm>
            <a:prstGeom prst="line">
              <a:avLst/>
            </a:prstGeom>
            <a:noFill/>
            <a:ln w="12700" cap="rnd">
              <a:solidFill>
                <a:schemeClr val="bg1">
                  <a:lumMod val="65000"/>
                </a:schemeClr>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id-ID" sz="2400"/>
            </a:p>
          </p:txBody>
        </p:sp>
        <p:sp>
          <p:nvSpPr>
            <p:cNvPr id="31" name="Line 23"/>
            <p:cNvSpPr>
              <a:spLocks noChangeShapeType="1"/>
            </p:cNvSpPr>
            <p:nvPr/>
          </p:nvSpPr>
          <p:spPr bwMode="auto">
            <a:xfrm flipV="1">
              <a:off x="3506788" y="4149726"/>
              <a:ext cx="0" cy="220663"/>
            </a:xfrm>
            <a:prstGeom prst="line">
              <a:avLst/>
            </a:prstGeom>
            <a:noFill/>
            <a:ln w="12700" cap="rnd">
              <a:solidFill>
                <a:schemeClr val="bg1">
                  <a:lumMod val="65000"/>
                </a:schemeClr>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id-ID" sz="2400"/>
            </a:p>
          </p:txBody>
        </p:sp>
        <p:sp>
          <p:nvSpPr>
            <p:cNvPr id="32" name="Line 24"/>
            <p:cNvSpPr>
              <a:spLocks noChangeShapeType="1"/>
            </p:cNvSpPr>
            <p:nvPr/>
          </p:nvSpPr>
          <p:spPr bwMode="auto">
            <a:xfrm flipV="1">
              <a:off x="3506788" y="4430713"/>
              <a:ext cx="0" cy="141288"/>
            </a:xfrm>
            <a:prstGeom prst="line">
              <a:avLst/>
            </a:prstGeom>
            <a:noFill/>
            <a:ln w="12700" cap="rnd">
              <a:solidFill>
                <a:schemeClr val="bg1">
                  <a:lumMod val="65000"/>
                </a:schemeClr>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id-ID" sz="2400"/>
            </a:p>
          </p:txBody>
        </p:sp>
        <p:sp>
          <p:nvSpPr>
            <p:cNvPr id="33" name="Line 25"/>
            <p:cNvSpPr>
              <a:spLocks noChangeShapeType="1"/>
            </p:cNvSpPr>
            <p:nvPr/>
          </p:nvSpPr>
          <p:spPr bwMode="auto">
            <a:xfrm flipV="1">
              <a:off x="3900488" y="4149726"/>
              <a:ext cx="0" cy="280988"/>
            </a:xfrm>
            <a:prstGeom prst="line">
              <a:avLst/>
            </a:prstGeom>
            <a:noFill/>
            <a:ln w="12700" cap="rnd">
              <a:solidFill>
                <a:schemeClr val="bg1">
                  <a:lumMod val="65000"/>
                </a:schemeClr>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id-ID" sz="2400"/>
            </a:p>
          </p:txBody>
        </p:sp>
        <p:sp>
          <p:nvSpPr>
            <p:cNvPr id="34" name="Line 26"/>
            <p:cNvSpPr>
              <a:spLocks noChangeShapeType="1"/>
            </p:cNvSpPr>
            <p:nvPr/>
          </p:nvSpPr>
          <p:spPr bwMode="auto">
            <a:xfrm flipV="1">
              <a:off x="3719513" y="4149726"/>
              <a:ext cx="0" cy="98425"/>
            </a:xfrm>
            <a:prstGeom prst="line">
              <a:avLst/>
            </a:prstGeom>
            <a:noFill/>
            <a:ln w="12700" cap="rnd">
              <a:solidFill>
                <a:schemeClr val="bg1">
                  <a:lumMod val="65000"/>
                </a:schemeClr>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id-ID" sz="2400"/>
            </a:p>
          </p:txBody>
        </p:sp>
        <p:sp>
          <p:nvSpPr>
            <p:cNvPr id="35" name="Rectangle 27"/>
            <p:cNvSpPr>
              <a:spLocks noChangeArrowheads="1"/>
            </p:cNvSpPr>
            <p:nvPr/>
          </p:nvSpPr>
          <p:spPr bwMode="auto">
            <a:xfrm>
              <a:off x="3840163" y="4430713"/>
              <a:ext cx="122238" cy="61913"/>
            </a:xfrm>
            <a:prstGeom prst="rect">
              <a:avLst/>
            </a:prstGeom>
            <a:noFill/>
            <a:ln w="12700" cap="rnd">
              <a:solidFill>
                <a:schemeClr val="bg1">
                  <a:lumMod val="6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id-ID" sz="2400"/>
            </a:p>
          </p:txBody>
        </p:sp>
        <p:sp>
          <p:nvSpPr>
            <p:cNvPr id="36" name="Rectangle 28"/>
            <p:cNvSpPr>
              <a:spLocks noChangeArrowheads="1"/>
            </p:cNvSpPr>
            <p:nvPr/>
          </p:nvSpPr>
          <p:spPr bwMode="auto">
            <a:xfrm>
              <a:off x="3657600" y="4248151"/>
              <a:ext cx="122238" cy="61913"/>
            </a:xfrm>
            <a:prstGeom prst="rect">
              <a:avLst/>
            </a:prstGeom>
            <a:noFill/>
            <a:ln w="12700" cap="rnd">
              <a:solidFill>
                <a:schemeClr val="bg1">
                  <a:lumMod val="6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id-ID" sz="2400"/>
            </a:p>
          </p:txBody>
        </p:sp>
        <p:sp>
          <p:nvSpPr>
            <p:cNvPr id="37" name="Rectangle 29"/>
            <p:cNvSpPr>
              <a:spLocks noChangeArrowheads="1"/>
            </p:cNvSpPr>
            <p:nvPr/>
          </p:nvSpPr>
          <p:spPr bwMode="auto">
            <a:xfrm>
              <a:off x="3444875" y="4370388"/>
              <a:ext cx="122238" cy="60325"/>
            </a:xfrm>
            <a:prstGeom prst="rect">
              <a:avLst/>
            </a:prstGeom>
            <a:noFill/>
            <a:ln w="12700" cap="rnd">
              <a:solidFill>
                <a:schemeClr val="bg1">
                  <a:lumMod val="6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id-ID" sz="2400"/>
            </a:p>
          </p:txBody>
        </p:sp>
        <p:sp>
          <p:nvSpPr>
            <p:cNvPr id="38" name="Oval 30"/>
            <p:cNvSpPr>
              <a:spLocks noChangeArrowheads="1"/>
            </p:cNvSpPr>
            <p:nvPr/>
          </p:nvSpPr>
          <p:spPr bwMode="auto">
            <a:xfrm>
              <a:off x="3840163" y="4673601"/>
              <a:ext cx="122238" cy="122238"/>
            </a:xfrm>
            <a:prstGeom prst="ellipse">
              <a:avLst/>
            </a:prstGeom>
            <a:noFill/>
            <a:ln w="12700" cap="rnd">
              <a:solidFill>
                <a:schemeClr val="bg1">
                  <a:lumMod val="6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id-ID" sz="2400"/>
            </a:p>
          </p:txBody>
        </p:sp>
        <p:sp>
          <p:nvSpPr>
            <p:cNvPr id="39" name="Oval 31"/>
            <p:cNvSpPr>
              <a:spLocks noChangeArrowheads="1"/>
            </p:cNvSpPr>
            <p:nvPr/>
          </p:nvSpPr>
          <p:spPr bwMode="auto">
            <a:xfrm>
              <a:off x="3657600" y="4673601"/>
              <a:ext cx="122238" cy="122238"/>
            </a:xfrm>
            <a:prstGeom prst="ellipse">
              <a:avLst/>
            </a:prstGeom>
            <a:noFill/>
            <a:ln w="12700" cap="rnd">
              <a:solidFill>
                <a:schemeClr val="bg1">
                  <a:lumMod val="6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id-ID" sz="2400"/>
            </a:p>
          </p:txBody>
        </p:sp>
        <p:sp>
          <p:nvSpPr>
            <p:cNvPr id="40" name="Oval 32"/>
            <p:cNvSpPr>
              <a:spLocks noChangeArrowheads="1"/>
            </p:cNvSpPr>
            <p:nvPr/>
          </p:nvSpPr>
          <p:spPr bwMode="auto">
            <a:xfrm>
              <a:off x="3444875" y="4673601"/>
              <a:ext cx="122238" cy="122238"/>
            </a:xfrm>
            <a:prstGeom prst="ellipse">
              <a:avLst/>
            </a:prstGeom>
            <a:noFill/>
            <a:ln w="12700" cap="rnd">
              <a:solidFill>
                <a:schemeClr val="bg1">
                  <a:lumMod val="6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id-ID" sz="2400"/>
            </a:p>
          </p:txBody>
        </p:sp>
      </p:grpSp>
      <p:sp>
        <p:nvSpPr>
          <p:cNvPr id="41" name="TextBox 40"/>
          <p:cNvSpPr txBox="1"/>
          <p:nvPr/>
        </p:nvSpPr>
        <p:spPr>
          <a:xfrm>
            <a:off x="1033750" y="692571"/>
            <a:ext cx="1980029" cy="400110"/>
          </a:xfrm>
          <a:prstGeom prst="rect">
            <a:avLst/>
          </a:prstGeom>
          <a:noFill/>
        </p:spPr>
        <p:txBody>
          <a:bodyPr wrap="none" rtlCol="0">
            <a:spAutoFit/>
          </a:bodyPr>
          <a:lstStyle/>
          <a:p>
            <a:r>
              <a:rPr lang="zh-CN" altLang="en-US" sz="2000" dirty="0">
                <a:solidFill>
                  <a:schemeClr val="tx1">
                    <a:lumMod val="50000"/>
                    <a:lumOff val="50000"/>
                  </a:schemeClr>
                </a:solidFill>
              </a:rPr>
              <a:t>各地区</a:t>
            </a:r>
            <a:r>
              <a:rPr lang="zh-CN" altLang="en-US" sz="2000" dirty="0" smtClean="0">
                <a:solidFill>
                  <a:schemeClr val="tx1">
                    <a:lumMod val="50000"/>
                    <a:lumOff val="50000"/>
                  </a:schemeClr>
                </a:solidFill>
              </a:rPr>
              <a:t>搜索</a:t>
            </a:r>
            <a:r>
              <a:rPr lang="zh-CN" altLang="en-US" sz="2000" dirty="0">
                <a:solidFill>
                  <a:schemeClr val="tx1">
                    <a:lumMod val="50000"/>
                    <a:lumOff val="50000"/>
                  </a:schemeClr>
                </a:solidFill>
              </a:rPr>
              <a:t>趋势</a:t>
            </a:r>
          </a:p>
        </p:txBody>
      </p:sp>
      <p:cxnSp>
        <p:nvCxnSpPr>
          <p:cNvPr id="42" name="Straight Connector 187"/>
          <p:cNvCxnSpPr/>
          <p:nvPr/>
        </p:nvCxnSpPr>
        <p:spPr>
          <a:xfrm>
            <a:off x="1116020" y="1040977"/>
            <a:ext cx="1897759" cy="1"/>
          </a:xfrm>
          <a:prstGeom prst="line">
            <a:avLst/>
          </a:prstGeom>
          <a:ln w="12700">
            <a:solidFill>
              <a:srgbClr val="2C3460"/>
            </a:solidFill>
          </a:ln>
        </p:spPr>
        <p:style>
          <a:lnRef idx="1">
            <a:schemeClr val="accent1"/>
          </a:lnRef>
          <a:fillRef idx="0">
            <a:schemeClr val="accent1"/>
          </a:fillRef>
          <a:effectRef idx="0">
            <a:schemeClr val="accent1"/>
          </a:effectRef>
          <a:fontRef idx="minor">
            <a:schemeClr val="tx1"/>
          </a:fontRef>
        </p:style>
      </p:cxnSp>
      <p:pic>
        <p:nvPicPr>
          <p:cNvPr id="43"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620149" y="184968"/>
            <a:ext cx="592009" cy="5076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63239" y="1884108"/>
            <a:ext cx="7128792" cy="31740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 name="Picture 3"/>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67544" y="1788796"/>
            <a:ext cx="7740183" cy="33646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28606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52"/>
                                        </p:tgtEl>
                                        <p:attrNameLst>
                                          <p:attrName>style.visibility</p:attrName>
                                        </p:attrNameLst>
                                      </p:cBhvr>
                                      <p:to>
                                        <p:strVal val="visible"/>
                                      </p:to>
                                    </p:set>
                                    <p:animEffect transition="in" filter="fade">
                                      <p:cBhvr>
                                        <p:cTn id="7" dur="500"/>
                                        <p:tgtEl>
                                          <p:spTgt spid="205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1000"/>
                                        <p:tgtEl>
                                          <p:spTgt spid="25"/>
                                        </p:tgtEl>
                                      </p:cBhvr>
                                    </p:animEffect>
                                    <p:anim calcmode="lin" valueType="num">
                                      <p:cBhvr>
                                        <p:cTn id="13" dur="1000" fill="hold"/>
                                        <p:tgtEl>
                                          <p:spTgt spid="25"/>
                                        </p:tgtEl>
                                        <p:attrNameLst>
                                          <p:attrName>ppt_x</p:attrName>
                                        </p:attrNameLst>
                                      </p:cBhvr>
                                      <p:tavLst>
                                        <p:tav tm="0">
                                          <p:val>
                                            <p:strVal val="#ppt_x"/>
                                          </p:val>
                                        </p:tav>
                                        <p:tav tm="100000">
                                          <p:val>
                                            <p:strVal val="#ppt_x"/>
                                          </p:val>
                                        </p:tav>
                                      </p:tavLst>
                                    </p:anim>
                                    <p:anim calcmode="lin" valueType="num">
                                      <p:cBhvr>
                                        <p:cTn id="14"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63688" y="664264"/>
            <a:ext cx="7584169" cy="738664"/>
          </a:xfrm>
          <a:prstGeom prst="rect">
            <a:avLst/>
          </a:prstGeom>
          <a:noFill/>
        </p:spPr>
        <p:txBody>
          <a:bodyPr wrap="square" rtlCol="0">
            <a:spAutoFit/>
          </a:bodyPr>
          <a:lstStyle/>
          <a:p>
            <a:pPr algn="just"/>
            <a:r>
              <a:rPr lang="zh-CN" altLang="en-US" sz="1400" b="1" dirty="0" smtClean="0">
                <a:solidFill>
                  <a:schemeClr val="bg1">
                    <a:lumMod val="65000"/>
                  </a:schemeClr>
                </a:solidFill>
              </a:rPr>
              <a:t>翻译案例</a:t>
            </a:r>
            <a:r>
              <a:rPr lang="en-US" altLang="zh-CN" sz="1400" b="1" dirty="0" smtClean="0">
                <a:solidFill>
                  <a:schemeClr val="bg1">
                    <a:lumMod val="65000"/>
                  </a:schemeClr>
                </a:solidFill>
              </a:rPr>
              <a:t>:</a:t>
            </a:r>
            <a:r>
              <a:rPr lang="zh-CN" altLang="en-US" sz="1400" b="1" dirty="0" smtClean="0">
                <a:solidFill>
                  <a:schemeClr val="bg1">
                    <a:lumMod val="65000"/>
                  </a:schemeClr>
                </a:solidFill>
              </a:rPr>
              <a:t>平静型葡萄酒</a:t>
            </a:r>
            <a:endParaRPr lang="en-US" altLang="zh-CN" sz="1400" b="1" dirty="0" smtClean="0">
              <a:solidFill>
                <a:schemeClr val="bg1">
                  <a:lumMod val="65000"/>
                </a:schemeClr>
              </a:solidFill>
            </a:endParaRPr>
          </a:p>
          <a:p>
            <a:pPr algn="just"/>
            <a:r>
              <a:rPr lang="en-US" altLang="zh-CN" sz="1400" b="1" dirty="0" smtClean="0">
                <a:solidFill>
                  <a:schemeClr val="bg1">
                    <a:lumMod val="65000"/>
                  </a:schemeClr>
                </a:solidFill>
              </a:rPr>
              <a:t>Still wine </a:t>
            </a:r>
            <a:r>
              <a:rPr lang="en-US" altLang="zh-CN" sz="1400" b="1" dirty="0" err="1" smtClean="0">
                <a:solidFill>
                  <a:schemeClr val="bg1">
                    <a:lumMod val="65000"/>
                  </a:schemeClr>
                </a:solidFill>
              </a:rPr>
              <a:t>vs</a:t>
            </a:r>
            <a:r>
              <a:rPr lang="en-US" altLang="zh-CN" sz="1400" b="1" dirty="0" smtClean="0">
                <a:solidFill>
                  <a:schemeClr val="bg1">
                    <a:lumMod val="65000"/>
                  </a:schemeClr>
                </a:solidFill>
              </a:rPr>
              <a:t> calm wine</a:t>
            </a:r>
          </a:p>
          <a:p>
            <a:pPr algn="just"/>
            <a:endParaRPr lang="en-US" sz="1400" b="1" dirty="0">
              <a:solidFill>
                <a:schemeClr val="bg1">
                  <a:lumMod val="65000"/>
                </a:schemeClr>
              </a:solidFill>
            </a:endParaRPr>
          </a:p>
        </p:txBody>
      </p:sp>
      <p:grpSp>
        <p:nvGrpSpPr>
          <p:cNvPr id="3" name="Group 170"/>
          <p:cNvGrpSpPr/>
          <p:nvPr/>
        </p:nvGrpSpPr>
        <p:grpSpPr>
          <a:xfrm>
            <a:off x="684779" y="322065"/>
            <a:ext cx="286865" cy="286865"/>
            <a:chOff x="3263900" y="4037013"/>
            <a:chExt cx="879475" cy="879475"/>
          </a:xfrm>
        </p:grpSpPr>
        <p:sp>
          <p:nvSpPr>
            <p:cNvPr id="4" name="Rectangle 20"/>
            <p:cNvSpPr>
              <a:spLocks noChangeArrowheads="1"/>
            </p:cNvSpPr>
            <p:nvPr/>
          </p:nvSpPr>
          <p:spPr bwMode="auto">
            <a:xfrm>
              <a:off x="3263900" y="4037013"/>
              <a:ext cx="879475" cy="879475"/>
            </a:xfrm>
            <a:prstGeom prst="rect">
              <a:avLst/>
            </a:prstGeom>
            <a:noFill/>
            <a:ln w="12700" cap="rnd">
              <a:solidFill>
                <a:schemeClr val="bg1">
                  <a:lumMod val="6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id-ID" sz="2400"/>
            </a:p>
          </p:txBody>
        </p:sp>
        <p:sp>
          <p:nvSpPr>
            <p:cNvPr id="5" name="Line 21"/>
            <p:cNvSpPr>
              <a:spLocks noChangeShapeType="1"/>
            </p:cNvSpPr>
            <p:nvPr/>
          </p:nvSpPr>
          <p:spPr bwMode="auto">
            <a:xfrm flipV="1">
              <a:off x="3719513" y="4310063"/>
              <a:ext cx="0" cy="261938"/>
            </a:xfrm>
            <a:prstGeom prst="line">
              <a:avLst/>
            </a:prstGeom>
            <a:noFill/>
            <a:ln w="12700" cap="rnd">
              <a:solidFill>
                <a:schemeClr val="bg1">
                  <a:lumMod val="65000"/>
                </a:schemeClr>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id-ID" sz="2400"/>
            </a:p>
          </p:txBody>
        </p:sp>
        <p:sp>
          <p:nvSpPr>
            <p:cNvPr id="6" name="Line 22"/>
            <p:cNvSpPr>
              <a:spLocks noChangeShapeType="1"/>
            </p:cNvSpPr>
            <p:nvPr/>
          </p:nvSpPr>
          <p:spPr bwMode="auto">
            <a:xfrm flipV="1">
              <a:off x="3900488" y="4492626"/>
              <a:ext cx="0" cy="79375"/>
            </a:xfrm>
            <a:prstGeom prst="line">
              <a:avLst/>
            </a:prstGeom>
            <a:noFill/>
            <a:ln w="12700" cap="rnd">
              <a:solidFill>
                <a:schemeClr val="bg1">
                  <a:lumMod val="65000"/>
                </a:schemeClr>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id-ID" sz="2400"/>
            </a:p>
          </p:txBody>
        </p:sp>
        <p:sp>
          <p:nvSpPr>
            <p:cNvPr id="7" name="Line 23"/>
            <p:cNvSpPr>
              <a:spLocks noChangeShapeType="1"/>
            </p:cNvSpPr>
            <p:nvPr/>
          </p:nvSpPr>
          <p:spPr bwMode="auto">
            <a:xfrm flipV="1">
              <a:off x="3506788" y="4149726"/>
              <a:ext cx="0" cy="220663"/>
            </a:xfrm>
            <a:prstGeom prst="line">
              <a:avLst/>
            </a:prstGeom>
            <a:noFill/>
            <a:ln w="12700" cap="rnd">
              <a:solidFill>
                <a:schemeClr val="bg1">
                  <a:lumMod val="65000"/>
                </a:schemeClr>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id-ID" sz="2400"/>
            </a:p>
          </p:txBody>
        </p:sp>
        <p:sp>
          <p:nvSpPr>
            <p:cNvPr id="8" name="Line 24"/>
            <p:cNvSpPr>
              <a:spLocks noChangeShapeType="1"/>
            </p:cNvSpPr>
            <p:nvPr/>
          </p:nvSpPr>
          <p:spPr bwMode="auto">
            <a:xfrm flipV="1">
              <a:off x="3506788" y="4430713"/>
              <a:ext cx="0" cy="141288"/>
            </a:xfrm>
            <a:prstGeom prst="line">
              <a:avLst/>
            </a:prstGeom>
            <a:noFill/>
            <a:ln w="12700" cap="rnd">
              <a:solidFill>
                <a:schemeClr val="bg1">
                  <a:lumMod val="65000"/>
                </a:schemeClr>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id-ID" sz="2400"/>
            </a:p>
          </p:txBody>
        </p:sp>
        <p:sp>
          <p:nvSpPr>
            <p:cNvPr id="9" name="Line 25"/>
            <p:cNvSpPr>
              <a:spLocks noChangeShapeType="1"/>
            </p:cNvSpPr>
            <p:nvPr/>
          </p:nvSpPr>
          <p:spPr bwMode="auto">
            <a:xfrm flipV="1">
              <a:off x="3900488" y="4149726"/>
              <a:ext cx="0" cy="280988"/>
            </a:xfrm>
            <a:prstGeom prst="line">
              <a:avLst/>
            </a:prstGeom>
            <a:noFill/>
            <a:ln w="12700" cap="rnd">
              <a:solidFill>
                <a:schemeClr val="bg1">
                  <a:lumMod val="65000"/>
                </a:schemeClr>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id-ID" sz="2400"/>
            </a:p>
          </p:txBody>
        </p:sp>
        <p:sp>
          <p:nvSpPr>
            <p:cNvPr id="10" name="Line 26"/>
            <p:cNvSpPr>
              <a:spLocks noChangeShapeType="1"/>
            </p:cNvSpPr>
            <p:nvPr/>
          </p:nvSpPr>
          <p:spPr bwMode="auto">
            <a:xfrm flipV="1">
              <a:off x="3719513" y="4149726"/>
              <a:ext cx="0" cy="98425"/>
            </a:xfrm>
            <a:prstGeom prst="line">
              <a:avLst/>
            </a:prstGeom>
            <a:noFill/>
            <a:ln w="12700" cap="rnd">
              <a:solidFill>
                <a:schemeClr val="bg1">
                  <a:lumMod val="65000"/>
                </a:schemeClr>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id-ID" sz="2400"/>
            </a:p>
          </p:txBody>
        </p:sp>
        <p:sp>
          <p:nvSpPr>
            <p:cNvPr id="11" name="Rectangle 27"/>
            <p:cNvSpPr>
              <a:spLocks noChangeArrowheads="1"/>
            </p:cNvSpPr>
            <p:nvPr/>
          </p:nvSpPr>
          <p:spPr bwMode="auto">
            <a:xfrm>
              <a:off x="3840163" y="4430713"/>
              <a:ext cx="122238" cy="61913"/>
            </a:xfrm>
            <a:prstGeom prst="rect">
              <a:avLst/>
            </a:prstGeom>
            <a:noFill/>
            <a:ln w="12700" cap="rnd">
              <a:solidFill>
                <a:schemeClr val="bg1">
                  <a:lumMod val="6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id-ID" sz="2400"/>
            </a:p>
          </p:txBody>
        </p:sp>
        <p:sp>
          <p:nvSpPr>
            <p:cNvPr id="12" name="Rectangle 28"/>
            <p:cNvSpPr>
              <a:spLocks noChangeArrowheads="1"/>
            </p:cNvSpPr>
            <p:nvPr/>
          </p:nvSpPr>
          <p:spPr bwMode="auto">
            <a:xfrm>
              <a:off x="3657600" y="4248151"/>
              <a:ext cx="122238" cy="61913"/>
            </a:xfrm>
            <a:prstGeom prst="rect">
              <a:avLst/>
            </a:prstGeom>
            <a:noFill/>
            <a:ln w="12700" cap="rnd">
              <a:solidFill>
                <a:schemeClr val="bg1">
                  <a:lumMod val="6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id-ID" sz="2400"/>
            </a:p>
          </p:txBody>
        </p:sp>
        <p:sp>
          <p:nvSpPr>
            <p:cNvPr id="13" name="Rectangle 29"/>
            <p:cNvSpPr>
              <a:spLocks noChangeArrowheads="1"/>
            </p:cNvSpPr>
            <p:nvPr/>
          </p:nvSpPr>
          <p:spPr bwMode="auto">
            <a:xfrm>
              <a:off x="3444875" y="4370388"/>
              <a:ext cx="122238" cy="60325"/>
            </a:xfrm>
            <a:prstGeom prst="rect">
              <a:avLst/>
            </a:prstGeom>
            <a:noFill/>
            <a:ln w="12700" cap="rnd">
              <a:solidFill>
                <a:schemeClr val="bg1">
                  <a:lumMod val="6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id-ID" sz="2400"/>
            </a:p>
          </p:txBody>
        </p:sp>
        <p:sp>
          <p:nvSpPr>
            <p:cNvPr id="14" name="Oval 30"/>
            <p:cNvSpPr>
              <a:spLocks noChangeArrowheads="1"/>
            </p:cNvSpPr>
            <p:nvPr/>
          </p:nvSpPr>
          <p:spPr bwMode="auto">
            <a:xfrm>
              <a:off x="3840163" y="4673601"/>
              <a:ext cx="122238" cy="122238"/>
            </a:xfrm>
            <a:prstGeom prst="ellipse">
              <a:avLst/>
            </a:prstGeom>
            <a:noFill/>
            <a:ln w="12700" cap="rnd">
              <a:solidFill>
                <a:schemeClr val="bg1">
                  <a:lumMod val="6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id-ID" sz="2400"/>
            </a:p>
          </p:txBody>
        </p:sp>
        <p:sp>
          <p:nvSpPr>
            <p:cNvPr id="15" name="Oval 31"/>
            <p:cNvSpPr>
              <a:spLocks noChangeArrowheads="1"/>
            </p:cNvSpPr>
            <p:nvPr/>
          </p:nvSpPr>
          <p:spPr bwMode="auto">
            <a:xfrm>
              <a:off x="3657600" y="4673601"/>
              <a:ext cx="122238" cy="122238"/>
            </a:xfrm>
            <a:prstGeom prst="ellipse">
              <a:avLst/>
            </a:prstGeom>
            <a:noFill/>
            <a:ln w="12700" cap="rnd">
              <a:solidFill>
                <a:schemeClr val="bg1">
                  <a:lumMod val="6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id-ID" sz="2400"/>
            </a:p>
          </p:txBody>
        </p:sp>
        <p:sp>
          <p:nvSpPr>
            <p:cNvPr id="16" name="Oval 32"/>
            <p:cNvSpPr>
              <a:spLocks noChangeArrowheads="1"/>
            </p:cNvSpPr>
            <p:nvPr/>
          </p:nvSpPr>
          <p:spPr bwMode="auto">
            <a:xfrm>
              <a:off x="3444875" y="4673601"/>
              <a:ext cx="122238" cy="122238"/>
            </a:xfrm>
            <a:prstGeom prst="ellipse">
              <a:avLst/>
            </a:prstGeom>
            <a:noFill/>
            <a:ln w="12700" cap="rnd">
              <a:solidFill>
                <a:schemeClr val="bg1">
                  <a:lumMod val="6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id-ID" sz="2400"/>
            </a:p>
          </p:txBody>
        </p:sp>
      </p:grpSp>
      <p:sp>
        <p:nvSpPr>
          <p:cNvPr id="17" name="TextBox 16"/>
          <p:cNvSpPr txBox="1"/>
          <p:nvPr/>
        </p:nvSpPr>
        <p:spPr>
          <a:xfrm>
            <a:off x="1033750" y="260523"/>
            <a:ext cx="2236510" cy="400110"/>
          </a:xfrm>
          <a:prstGeom prst="rect">
            <a:avLst/>
          </a:prstGeom>
          <a:noFill/>
        </p:spPr>
        <p:txBody>
          <a:bodyPr wrap="none" rtlCol="0">
            <a:spAutoFit/>
          </a:bodyPr>
          <a:lstStyle/>
          <a:p>
            <a:r>
              <a:rPr lang="zh-CN" altLang="en-US" sz="2000" dirty="0" smtClean="0">
                <a:solidFill>
                  <a:schemeClr val="tx1">
                    <a:lumMod val="50000"/>
                    <a:lumOff val="50000"/>
                  </a:schemeClr>
                </a:solidFill>
              </a:rPr>
              <a:t>搜索具体词汇对比</a:t>
            </a:r>
            <a:endParaRPr lang="zh-CN" altLang="en-US" sz="2000" dirty="0">
              <a:solidFill>
                <a:schemeClr val="tx1">
                  <a:lumMod val="50000"/>
                  <a:lumOff val="50000"/>
                </a:schemeClr>
              </a:solidFill>
            </a:endParaRPr>
          </a:p>
        </p:txBody>
      </p:sp>
      <p:cxnSp>
        <p:nvCxnSpPr>
          <p:cNvPr id="18" name="Straight Connector 187"/>
          <p:cNvCxnSpPr/>
          <p:nvPr/>
        </p:nvCxnSpPr>
        <p:spPr>
          <a:xfrm>
            <a:off x="1116020" y="608929"/>
            <a:ext cx="1897759" cy="1"/>
          </a:xfrm>
          <a:prstGeom prst="line">
            <a:avLst/>
          </a:prstGeom>
          <a:ln w="12700">
            <a:solidFill>
              <a:srgbClr val="2C3460"/>
            </a:solidFill>
          </a:ln>
        </p:spPr>
        <p:style>
          <a:lnRef idx="1">
            <a:schemeClr val="accent1"/>
          </a:lnRef>
          <a:fillRef idx="0">
            <a:schemeClr val="accent1"/>
          </a:fillRef>
          <a:effectRef idx="0">
            <a:schemeClr val="accent1"/>
          </a:effectRef>
          <a:fontRef idx="minor">
            <a:schemeClr val="tx1"/>
          </a:fontRef>
        </p:style>
      </p:cxnSp>
      <p:pic>
        <p:nvPicPr>
          <p:cNvPr id="3075"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5536" y="1242214"/>
            <a:ext cx="7920880" cy="36854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6"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93256" y="1539287"/>
            <a:ext cx="7923160" cy="36236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69238728"/>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170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1000"/>
                                        <p:tgtEl>
                                          <p:spTgt spid="1026"/>
                                        </p:tgtEl>
                                      </p:cBhvr>
                                    </p:animEffect>
                                    <p:anim calcmode="lin" valueType="num">
                                      <p:cBhvr>
                                        <p:cTn id="8" dur="1000" fill="hold"/>
                                        <p:tgtEl>
                                          <p:spTgt spid="1026"/>
                                        </p:tgtEl>
                                        <p:attrNameLst>
                                          <p:attrName>ppt_x</p:attrName>
                                        </p:attrNameLst>
                                      </p:cBhvr>
                                      <p:tavLst>
                                        <p:tav tm="0">
                                          <p:val>
                                            <p:strVal val="#ppt_x"/>
                                          </p:val>
                                        </p:tav>
                                        <p:tav tm="100000">
                                          <p:val>
                                            <p:strVal val="#ppt_x"/>
                                          </p:val>
                                        </p:tav>
                                      </p:tavLst>
                                    </p:anim>
                                    <p:anim calcmode="lin" valueType="num">
                                      <p:cBhvr>
                                        <p:cTn id="9" dur="1000" fill="hold"/>
                                        <p:tgtEl>
                                          <p:spTgt spid="10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3">
            <a:extLst>
              <a:ext uri="{FF2B5EF4-FFF2-40B4-BE49-F238E27FC236}">
                <a16:creationId xmlns="" xmlns:a16="http://schemas.microsoft.com/office/drawing/2014/main" id="{0D2FAFB6-9C56-4C0C-9B5D-99E321164AD7}"/>
              </a:ext>
            </a:extLst>
          </p:cNvPr>
          <p:cNvSpPr txBox="1"/>
          <p:nvPr/>
        </p:nvSpPr>
        <p:spPr>
          <a:xfrm>
            <a:off x="563239" y="248155"/>
            <a:ext cx="2849691" cy="892552"/>
          </a:xfrm>
          <a:prstGeom prst="rect">
            <a:avLst/>
          </a:prstGeom>
          <a:noFill/>
        </p:spPr>
        <p:txBody>
          <a:bodyPr wrap="none" rtlCol="0">
            <a:spAutoFit/>
          </a:bodyPr>
          <a:lstStyle/>
          <a:p>
            <a:r>
              <a:rPr lang="en-US" altLang="zh-CN" sz="2000" dirty="0" smtClean="0">
                <a:solidFill>
                  <a:schemeClr val="accent1"/>
                </a:solidFill>
                <a:cs typeface="+mn-ea"/>
                <a:sym typeface="+mn-lt"/>
              </a:rPr>
              <a:t>2.2 Google </a:t>
            </a:r>
            <a:r>
              <a:rPr lang="en-US" altLang="zh-CN" sz="2000" dirty="0" err="1" smtClean="0">
                <a:solidFill>
                  <a:schemeClr val="accent1"/>
                </a:solidFill>
                <a:cs typeface="+mn-ea"/>
                <a:sym typeface="+mn-lt"/>
              </a:rPr>
              <a:t>Ngram</a:t>
            </a:r>
            <a:r>
              <a:rPr lang="en-US" altLang="zh-CN" sz="2000" dirty="0" smtClean="0">
                <a:solidFill>
                  <a:schemeClr val="accent1"/>
                </a:solidFill>
                <a:cs typeface="+mn-ea"/>
                <a:sym typeface="+mn-lt"/>
              </a:rPr>
              <a:t> Viewer</a:t>
            </a:r>
            <a:endParaRPr lang="zh-CN" altLang="en-US" sz="2000" dirty="0" smtClean="0">
              <a:solidFill>
                <a:schemeClr val="accent1"/>
              </a:solidFill>
              <a:cs typeface="+mn-ea"/>
              <a:sym typeface="+mn-lt"/>
            </a:endParaRPr>
          </a:p>
          <a:p>
            <a:endParaRPr lang="zh-CN" altLang="en-US" sz="3200" dirty="0">
              <a:solidFill>
                <a:schemeClr val="accent1"/>
              </a:solidFill>
              <a:cs typeface="+mn-ea"/>
              <a:sym typeface="+mn-lt"/>
            </a:endParaRPr>
          </a:p>
        </p:txBody>
      </p:sp>
      <p:sp>
        <p:nvSpPr>
          <p:cNvPr id="24" name="Rectangle 2">
            <a:extLst>
              <a:ext uri="{FF2B5EF4-FFF2-40B4-BE49-F238E27FC236}">
                <a16:creationId xmlns="" xmlns:a16="http://schemas.microsoft.com/office/drawing/2014/main" id="{AF59F471-748C-442F-AC94-71FC8F677961}"/>
              </a:ext>
            </a:extLst>
          </p:cNvPr>
          <p:cNvSpPr/>
          <p:nvPr/>
        </p:nvSpPr>
        <p:spPr>
          <a:xfrm>
            <a:off x="5406251" y="243908"/>
            <a:ext cx="2324739" cy="276999"/>
          </a:xfrm>
          <a:prstGeom prst="rect">
            <a:avLst/>
          </a:prstGeom>
        </p:spPr>
        <p:txBody>
          <a:bodyPr wrap="none">
            <a:spAutoFit/>
          </a:bodyPr>
          <a:lstStyle/>
          <a:p>
            <a:r>
              <a:rPr lang="en-US" altLang="zh-CN" sz="1200" dirty="0">
                <a:hlinkClick r:id="rId3"/>
              </a:rPr>
              <a:t>https://books.google.com/ngrams</a:t>
            </a:r>
            <a:endParaRPr lang="id-ID" sz="1200" dirty="0">
              <a:solidFill>
                <a:schemeClr val="bg1">
                  <a:lumMod val="65000"/>
                </a:schemeClr>
              </a:solidFill>
              <a:cs typeface="+mn-ea"/>
              <a:sym typeface="+mn-lt"/>
            </a:endParaRPr>
          </a:p>
        </p:txBody>
      </p:sp>
      <p:grpSp>
        <p:nvGrpSpPr>
          <p:cNvPr id="27" name="Group 170"/>
          <p:cNvGrpSpPr/>
          <p:nvPr/>
        </p:nvGrpSpPr>
        <p:grpSpPr>
          <a:xfrm>
            <a:off x="684779" y="754113"/>
            <a:ext cx="286865" cy="286865"/>
            <a:chOff x="3263900" y="4037013"/>
            <a:chExt cx="879475" cy="879475"/>
          </a:xfrm>
        </p:grpSpPr>
        <p:sp>
          <p:nvSpPr>
            <p:cNvPr id="28" name="Rectangle 20"/>
            <p:cNvSpPr>
              <a:spLocks noChangeArrowheads="1"/>
            </p:cNvSpPr>
            <p:nvPr/>
          </p:nvSpPr>
          <p:spPr bwMode="auto">
            <a:xfrm>
              <a:off x="3263900" y="4037013"/>
              <a:ext cx="879475" cy="879475"/>
            </a:xfrm>
            <a:prstGeom prst="rect">
              <a:avLst/>
            </a:prstGeom>
            <a:noFill/>
            <a:ln w="12700" cap="rnd">
              <a:solidFill>
                <a:schemeClr val="bg1">
                  <a:lumMod val="6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id-ID" sz="2400"/>
            </a:p>
          </p:txBody>
        </p:sp>
        <p:sp>
          <p:nvSpPr>
            <p:cNvPr id="29" name="Line 21"/>
            <p:cNvSpPr>
              <a:spLocks noChangeShapeType="1"/>
            </p:cNvSpPr>
            <p:nvPr/>
          </p:nvSpPr>
          <p:spPr bwMode="auto">
            <a:xfrm flipV="1">
              <a:off x="3719513" y="4310063"/>
              <a:ext cx="0" cy="261938"/>
            </a:xfrm>
            <a:prstGeom prst="line">
              <a:avLst/>
            </a:prstGeom>
            <a:noFill/>
            <a:ln w="12700" cap="rnd">
              <a:solidFill>
                <a:schemeClr val="bg1">
                  <a:lumMod val="65000"/>
                </a:schemeClr>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id-ID" sz="2400"/>
            </a:p>
          </p:txBody>
        </p:sp>
        <p:sp>
          <p:nvSpPr>
            <p:cNvPr id="30" name="Line 22"/>
            <p:cNvSpPr>
              <a:spLocks noChangeShapeType="1"/>
            </p:cNvSpPr>
            <p:nvPr/>
          </p:nvSpPr>
          <p:spPr bwMode="auto">
            <a:xfrm flipV="1">
              <a:off x="3900488" y="4492626"/>
              <a:ext cx="0" cy="79375"/>
            </a:xfrm>
            <a:prstGeom prst="line">
              <a:avLst/>
            </a:prstGeom>
            <a:noFill/>
            <a:ln w="12700" cap="rnd">
              <a:solidFill>
                <a:schemeClr val="bg1">
                  <a:lumMod val="65000"/>
                </a:schemeClr>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id-ID" sz="2400"/>
            </a:p>
          </p:txBody>
        </p:sp>
        <p:sp>
          <p:nvSpPr>
            <p:cNvPr id="31" name="Line 23"/>
            <p:cNvSpPr>
              <a:spLocks noChangeShapeType="1"/>
            </p:cNvSpPr>
            <p:nvPr/>
          </p:nvSpPr>
          <p:spPr bwMode="auto">
            <a:xfrm flipV="1">
              <a:off x="3506788" y="4149726"/>
              <a:ext cx="0" cy="220663"/>
            </a:xfrm>
            <a:prstGeom prst="line">
              <a:avLst/>
            </a:prstGeom>
            <a:noFill/>
            <a:ln w="12700" cap="rnd">
              <a:solidFill>
                <a:schemeClr val="bg1">
                  <a:lumMod val="65000"/>
                </a:schemeClr>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id-ID" sz="2400"/>
            </a:p>
          </p:txBody>
        </p:sp>
        <p:sp>
          <p:nvSpPr>
            <p:cNvPr id="32" name="Line 24"/>
            <p:cNvSpPr>
              <a:spLocks noChangeShapeType="1"/>
            </p:cNvSpPr>
            <p:nvPr/>
          </p:nvSpPr>
          <p:spPr bwMode="auto">
            <a:xfrm flipV="1">
              <a:off x="3506788" y="4430713"/>
              <a:ext cx="0" cy="141288"/>
            </a:xfrm>
            <a:prstGeom prst="line">
              <a:avLst/>
            </a:prstGeom>
            <a:noFill/>
            <a:ln w="12700" cap="rnd">
              <a:solidFill>
                <a:schemeClr val="bg1">
                  <a:lumMod val="65000"/>
                </a:schemeClr>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id-ID" sz="2400"/>
            </a:p>
          </p:txBody>
        </p:sp>
        <p:sp>
          <p:nvSpPr>
            <p:cNvPr id="33" name="Line 25"/>
            <p:cNvSpPr>
              <a:spLocks noChangeShapeType="1"/>
            </p:cNvSpPr>
            <p:nvPr/>
          </p:nvSpPr>
          <p:spPr bwMode="auto">
            <a:xfrm flipV="1">
              <a:off x="3900488" y="4149726"/>
              <a:ext cx="0" cy="280988"/>
            </a:xfrm>
            <a:prstGeom prst="line">
              <a:avLst/>
            </a:prstGeom>
            <a:noFill/>
            <a:ln w="12700" cap="rnd">
              <a:solidFill>
                <a:schemeClr val="bg1">
                  <a:lumMod val="65000"/>
                </a:schemeClr>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id-ID" sz="2400"/>
            </a:p>
          </p:txBody>
        </p:sp>
        <p:sp>
          <p:nvSpPr>
            <p:cNvPr id="34" name="Line 26"/>
            <p:cNvSpPr>
              <a:spLocks noChangeShapeType="1"/>
            </p:cNvSpPr>
            <p:nvPr/>
          </p:nvSpPr>
          <p:spPr bwMode="auto">
            <a:xfrm flipV="1">
              <a:off x="3719513" y="4149726"/>
              <a:ext cx="0" cy="98425"/>
            </a:xfrm>
            <a:prstGeom prst="line">
              <a:avLst/>
            </a:prstGeom>
            <a:noFill/>
            <a:ln w="12700" cap="rnd">
              <a:solidFill>
                <a:schemeClr val="bg1">
                  <a:lumMod val="65000"/>
                </a:schemeClr>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id-ID" sz="2400"/>
            </a:p>
          </p:txBody>
        </p:sp>
        <p:sp>
          <p:nvSpPr>
            <p:cNvPr id="35" name="Rectangle 27"/>
            <p:cNvSpPr>
              <a:spLocks noChangeArrowheads="1"/>
            </p:cNvSpPr>
            <p:nvPr/>
          </p:nvSpPr>
          <p:spPr bwMode="auto">
            <a:xfrm>
              <a:off x="3840163" y="4430713"/>
              <a:ext cx="122238" cy="61913"/>
            </a:xfrm>
            <a:prstGeom prst="rect">
              <a:avLst/>
            </a:prstGeom>
            <a:noFill/>
            <a:ln w="12700" cap="rnd">
              <a:solidFill>
                <a:schemeClr val="bg1">
                  <a:lumMod val="6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id-ID" sz="2400"/>
            </a:p>
          </p:txBody>
        </p:sp>
        <p:sp>
          <p:nvSpPr>
            <p:cNvPr id="36" name="Rectangle 28"/>
            <p:cNvSpPr>
              <a:spLocks noChangeArrowheads="1"/>
            </p:cNvSpPr>
            <p:nvPr/>
          </p:nvSpPr>
          <p:spPr bwMode="auto">
            <a:xfrm>
              <a:off x="3657600" y="4248151"/>
              <a:ext cx="122238" cy="61913"/>
            </a:xfrm>
            <a:prstGeom prst="rect">
              <a:avLst/>
            </a:prstGeom>
            <a:noFill/>
            <a:ln w="12700" cap="rnd">
              <a:solidFill>
                <a:schemeClr val="bg1">
                  <a:lumMod val="6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id-ID" sz="2400"/>
            </a:p>
          </p:txBody>
        </p:sp>
        <p:sp>
          <p:nvSpPr>
            <p:cNvPr id="37" name="Rectangle 29"/>
            <p:cNvSpPr>
              <a:spLocks noChangeArrowheads="1"/>
            </p:cNvSpPr>
            <p:nvPr/>
          </p:nvSpPr>
          <p:spPr bwMode="auto">
            <a:xfrm>
              <a:off x="3444875" y="4370388"/>
              <a:ext cx="122238" cy="60325"/>
            </a:xfrm>
            <a:prstGeom prst="rect">
              <a:avLst/>
            </a:prstGeom>
            <a:noFill/>
            <a:ln w="12700" cap="rnd">
              <a:solidFill>
                <a:schemeClr val="bg1">
                  <a:lumMod val="6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id-ID" sz="2400"/>
            </a:p>
          </p:txBody>
        </p:sp>
        <p:sp>
          <p:nvSpPr>
            <p:cNvPr id="38" name="Oval 30"/>
            <p:cNvSpPr>
              <a:spLocks noChangeArrowheads="1"/>
            </p:cNvSpPr>
            <p:nvPr/>
          </p:nvSpPr>
          <p:spPr bwMode="auto">
            <a:xfrm>
              <a:off x="3840163" y="4673601"/>
              <a:ext cx="122238" cy="122238"/>
            </a:xfrm>
            <a:prstGeom prst="ellipse">
              <a:avLst/>
            </a:prstGeom>
            <a:noFill/>
            <a:ln w="12700" cap="rnd">
              <a:solidFill>
                <a:schemeClr val="bg1">
                  <a:lumMod val="6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id-ID" sz="2400"/>
            </a:p>
          </p:txBody>
        </p:sp>
        <p:sp>
          <p:nvSpPr>
            <p:cNvPr id="39" name="Oval 31"/>
            <p:cNvSpPr>
              <a:spLocks noChangeArrowheads="1"/>
            </p:cNvSpPr>
            <p:nvPr/>
          </p:nvSpPr>
          <p:spPr bwMode="auto">
            <a:xfrm>
              <a:off x="3657600" y="4673601"/>
              <a:ext cx="122238" cy="122238"/>
            </a:xfrm>
            <a:prstGeom prst="ellipse">
              <a:avLst/>
            </a:prstGeom>
            <a:noFill/>
            <a:ln w="12700" cap="rnd">
              <a:solidFill>
                <a:schemeClr val="bg1">
                  <a:lumMod val="6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id-ID" sz="2400"/>
            </a:p>
          </p:txBody>
        </p:sp>
        <p:sp>
          <p:nvSpPr>
            <p:cNvPr id="40" name="Oval 32"/>
            <p:cNvSpPr>
              <a:spLocks noChangeArrowheads="1"/>
            </p:cNvSpPr>
            <p:nvPr/>
          </p:nvSpPr>
          <p:spPr bwMode="auto">
            <a:xfrm>
              <a:off x="3444875" y="4673601"/>
              <a:ext cx="122238" cy="122238"/>
            </a:xfrm>
            <a:prstGeom prst="ellipse">
              <a:avLst/>
            </a:prstGeom>
            <a:noFill/>
            <a:ln w="12700" cap="rnd">
              <a:solidFill>
                <a:schemeClr val="bg1">
                  <a:lumMod val="6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id-ID" sz="2400"/>
            </a:p>
          </p:txBody>
        </p:sp>
      </p:grpSp>
      <p:sp>
        <p:nvSpPr>
          <p:cNvPr id="41" name="TextBox 40"/>
          <p:cNvSpPr txBox="1"/>
          <p:nvPr/>
        </p:nvSpPr>
        <p:spPr>
          <a:xfrm>
            <a:off x="1033750" y="692571"/>
            <a:ext cx="1723549" cy="400110"/>
          </a:xfrm>
          <a:prstGeom prst="rect">
            <a:avLst/>
          </a:prstGeom>
          <a:noFill/>
        </p:spPr>
        <p:txBody>
          <a:bodyPr wrap="none" rtlCol="0">
            <a:spAutoFit/>
          </a:bodyPr>
          <a:lstStyle/>
          <a:p>
            <a:r>
              <a:rPr lang="zh-CN" altLang="en-US" sz="2000" dirty="0" smtClean="0">
                <a:solidFill>
                  <a:schemeClr val="tx1">
                    <a:lumMod val="50000"/>
                    <a:lumOff val="50000"/>
                  </a:schemeClr>
                </a:solidFill>
              </a:rPr>
              <a:t>查询词语使用</a:t>
            </a:r>
            <a:endParaRPr lang="zh-CN" altLang="en-US" sz="2000" dirty="0">
              <a:solidFill>
                <a:schemeClr val="tx1">
                  <a:lumMod val="50000"/>
                  <a:lumOff val="50000"/>
                </a:schemeClr>
              </a:solidFill>
            </a:endParaRPr>
          </a:p>
        </p:txBody>
      </p:sp>
      <p:cxnSp>
        <p:nvCxnSpPr>
          <p:cNvPr id="42" name="Straight Connector 187"/>
          <p:cNvCxnSpPr/>
          <p:nvPr/>
        </p:nvCxnSpPr>
        <p:spPr>
          <a:xfrm>
            <a:off x="1116020" y="1040977"/>
            <a:ext cx="1897759" cy="1"/>
          </a:xfrm>
          <a:prstGeom prst="line">
            <a:avLst/>
          </a:prstGeom>
          <a:ln w="12700">
            <a:solidFill>
              <a:srgbClr val="2C3460"/>
            </a:solidFill>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663688" y="1156332"/>
            <a:ext cx="7584169" cy="307777"/>
          </a:xfrm>
          <a:prstGeom prst="rect">
            <a:avLst/>
          </a:prstGeom>
          <a:noFill/>
        </p:spPr>
        <p:txBody>
          <a:bodyPr wrap="square" rtlCol="0">
            <a:spAutoFit/>
          </a:bodyPr>
          <a:lstStyle/>
          <a:p>
            <a:pPr algn="just"/>
            <a:r>
              <a:rPr lang="zh-CN" altLang="en-US" sz="1400" b="1" dirty="0" smtClean="0">
                <a:solidFill>
                  <a:schemeClr val="bg1">
                    <a:lumMod val="65000"/>
                  </a:schemeClr>
                </a:solidFill>
              </a:rPr>
              <a:t>翻译案例</a:t>
            </a:r>
            <a:r>
              <a:rPr lang="en-US" altLang="zh-CN" sz="1400" b="1" dirty="0">
                <a:solidFill>
                  <a:schemeClr val="bg1">
                    <a:lumMod val="65000"/>
                  </a:schemeClr>
                </a:solidFill>
              </a:rPr>
              <a:t>: </a:t>
            </a:r>
            <a:r>
              <a:rPr lang="en-US" altLang="zh-CN" sz="1400" b="1" dirty="0" smtClean="0">
                <a:solidFill>
                  <a:schemeClr val="bg1">
                    <a:lumMod val="65000"/>
                  </a:schemeClr>
                </a:solidFill>
              </a:rPr>
              <a:t>gay</a:t>
            </a:r>
            <a:r>
              <a:rPr lang="zh-CN" altLang="en-US" sz="1400" b="1" dirty="0" smtClean="0">
                <a:solidFill>
                  <a:schemeClr val="bg1">
                    <a:lumMod val="65000"/>
                  </a:schemeClr>
                </a:solidFill>
              </a:rPr>
              <a:t>词义的变化</a:t>
            </a:r>
            <a:endParaRPr lang="en-US" sz="1400" b="1" dirty="0">
              <a:solidFill>
                <a:schemeClr val="bg1">
                  <a:lumMod val="65000"/>
                </a:schemeClr>
              </a:solidFill>
            </a:endParaRPr>
          </a:p>
        </p:txBody>
      </p:sp>
      <p:pic>
        <p:nvPicPr>
          <p:cNvPr id="43"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29277" y="224920"/>
            <a:ext cx="842609" cy="3757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4"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52432" y="1598640"/>
            <a:ext cx="6871896" cy="32773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206950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14211"/>
          <a:stretch/>
        </p:blipFill>
        <p:spPr bwMode="auto">
          <a:xfrm>
            <a:off x="179511" y="123478"/>
            <a:ext cx="8251609" cy="48245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5574450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63688" y="818152"/>
            <a:ext cx="7584169" cy="307777"/>
          </a:xfrm>
          <a:prstGeom prst="rect">
            <a:avLst/>
          </a:prstGeom>
          <a:noFill/>
        </p:spPr>
        <p:txBody>
          <a:bodyPr wrap="square" rtlCol="0">
            <a:spAutoFit/>
          </a:bodyPr>
          <a:lstStyle/>
          <a:p>
            <a:pPr algn="just"/>
            <a:r>
              <a:rPr lang="zh-CN" altLang="en-US" sz="1400" b="1" dirty="0" smtClean="0">
                <a:solidFill>
                  <a:schemeClr val="bg1">
                    <a:lumMod val="65000"/>
                  </a:schemeClr>
                </a:solidFill>
              </a:rPr>
              <a:t>翻译案例</a:t>
            </a:r>
            <a:r>
              <a:rPr lang="en-US" altLang="zh-CN" sz="1400" b="1" dirty="0">
                <a:solidFill>
                  <a:schemeClr val="bg1">
                    <a:lumMod val="65000"/>
                  </a:schemeClr>
                </a:solidFill>
              </a:rPr>
              <a:t>: Dickens</a:t>
            </a:r>
            <a:r>
              <a:rPr lang="en-US" altLang="zh-CN" sz="1400" b="1" dirty="0" smtClean="0">
                <a:solidFill>
                  <a:schemeClr val="bg1">
                    <a:lumMod val="65000"/>
                  </a:schemeClr>
                </a:solidFill>
              </a:rPr>
              <a:t>, Balzac, </a:t>
            </a:r>
            <a:r>
              <a:rPr lang="en-US" altLang="zh-CN" sz="1400" b="1" dirty="0" err="1" smtClean="0">
                <a:solidFill>
                  <a:schemeClr val="bg1">
                    <a:lumMod val="65000"/>
                  </a:schemeClr>
                </a:solidFill>
              </a:rPr>
              <a:t>Alexandre</a:t>
            </a:r>
            <a:r>
              <a:rPr lang="en-US" altLang="zh-CN" sz="1400" b="1" dirty="0" smtClean="0">
                <a:solidFill>
                  <a:schemeClr val="bg1">
                    <a:lumMod val="65000"/>
                  </a:schemeClr>
                </a:solidFill>
              </a:rPr>
              <a:t> Dumas,</a:t>
            </a:r>
            <a:endParaRPr lang="en-US" sz="1400" b="1" dirty="0">
              <a:solidFill>
                <a:schemeClr val="bg1">
                  <a:lumMod val="65000"/>
                </a:schemeClr>
              </a:solidFill>
            </a:endParaRPr>
          </a:p>
        </p:txBody>
      </p:sp>
      <p:grpSp>
        <p:nvGrpSpPr>
          <p:cNvPr id="3" name="Group 170"/>
          <p:cNvGrpSpPr/>
          <p:nvPr/>
        </p:nvGrpSpPr>
        <p:grpSpPr>
          <a:xfrm>
            <a:off x="684779" y="322065"/>
            <a:ext cx="286865" cy="286865"/>
            <a:chOff x="3263900" y="4037013"/>
            <a:chExt cx="879475" cy="879475"/>
          </a:xfrm>
        </p:grpSpPr>
        <p:sp>
          <p:nvSpPr>
            <p:cNvPr id="4" name="Rectangle 20"/>
            <p:cNvSpPr>
              <a:spLocks noChangeArrowheads="1"/>
            </p:cNvSpPr>
            <p:nvPr/>
          </p:nvSpPr>
          <p:spPr bwMode="auto">
            <a:xfrm>
              <a:off x="3263900" y="4037013"/>
              <a:ext cx="879475" cy="879475"/>
            </a:xfrm>
            <a:prstGeom prst="rect">
              <a:avLst/>
            </a:prstGeom>
            <a:noFill/>
            <a:ln w="12700" cap="rnd">
              <a:solidFill>
                <a:schemeClr val="bg1">
                  <a:lumMod val="6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id-ID" sz="2400"/>
            </a:p>
          </p:txBody>
        </p:sp>
        <p:sp>
          <p:nvSpPr>
            <p:cNvPr id="5" name="Line 21"/>
            <p:cNvSpPr>
              <a:spLocks noChangeShapeType="1"/>
            </p:cNvSpPr>
            <p:nvPr/>
          </p:nvSpPr>
          <p:spPr bwMode="auto">
            <a:xfrm flipV="1">
              <a:off x="3719513" y="4310063"/>
              <a:ext cx="0" cy="261938"/>
            </a:xfrm>
            <a:prstGeom prst="line">
              <a:avLst/>
            </a:prstGeom>
            <a:noFill/>
            <a:ln w="12700" cap="rnd">
              <a:solidFill>
                <a:schemeClr val="bg1">
                  <a:lumMod val="65000"/>
                </a:schemeClr>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id-ID" sz="2400"/>
            </a:p>
          </p:txBody>
        </p:sp>
        <p:sp>
          <p:nvSpPr>
            <p:cNvPr id="6" name="Line 22"/>
            <p:cNvSpPr>
              <a:spLocks noChangeShapeType="1"/>
            </p:cNvSpPr>
            <p:nvPr/>
          </p:nvSpPr>
          <p:spPr bwMode="auto">
            <a:xfrm flipV="1">
              <a:off x="3900488" y="4492626"/>
              <a:ext cx="0" cy="79375"/>
            </a:xfrm>
            <a:prstGeom prst="line">
              <a:avLst/>
            </a:prstGeom>
            <a:noFill/>
            <a:ln w="12700" cap="rnd">
              <a:solidFill>
                <a:schemeClr val="bg1">
                  <a:lumMod val="65000"/>
                </a:schemeClr>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id-ID" sz="2400"/>
            </a:p>
          </p:txBody>
        </p:sp>
        <p:sp>
          <p:nvSpPr>
            <p:cNvPr id="7" name="Line 23"/>
            <p:cNvSpPr>
              <a:spLocks noChangeShapeType="1"/>
            </p:cNvSpPr>
            <p:nvPr/>
          </p:nvSpPr>
          <p:spPr bwMode="auto">
            <a:xfrm flipV="1">
              <a:off x="3506788" y="4149726"/>
              <a:ext cx="0" cy="220663"/>
            </a:xfrm>
            <a:prstGeom prst="line">
              <a:avLst/>
            </a:prstGeom>
            <a:noFill/>
            <a:ln w="12700" cap="rnd">
              <a:solidFill>
                <a:schemeClr val="bg1">
                  <a:lumMod val="65000"/>
                </a:schemeClr>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id-ID" sz="2400"/>
            </a:p>
          </p:txBody>
        </p:sp>
        <p:sp>
          <p:nvSpPr>
            <p:cNvPr id="8" name="Line 24"/>
            <p:cNvSpPr>
              <a:spLocks noChangeShapeType="1"/>
            </p:cNvSpPr>
            <p:nvPr/>
          </p:nvSpPr>
          <p:spPr bwMode="auto">
            <a:xfrm flipV="1">
              <a:off x="3506788" y="4430713"/>
              <a:ext cx="0" cy="141288"/>
            </a:xfrm>
            <a:prstGeom prst="line">
              <a:avLst/>
            </a:prstGeom>
            <a:noFill/>
            <a:ln w="12700" cap="rnd">
              <a:solidFill>
                <a:schemeClr val="bg1">
                  <a:lumMod val="65000"/>
                </a:schemeClr>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id-ID" sz="2400"/>
            </a:p>
          </p:txBody>
        </p:sp>
        <p:sp>
          <p:nvSpPr>
            <p:cNvPr id="9" name="Line 25"/>
            <p:cNvSpPr>
              <a:spLocks noChangeShapeType="1"/>
            </p:cNvSpPr>
            <p:nvPr/>
          </p:nvSpPr>
          <p:spPr bwMode="auto">
            <a:xfrm flipV="1">
              <a:off x="3900488" y="4149726"/>
              <a:ext cx="0" cy="280988"/>
            </a:xfrm>
            <a:prstGeom prst="line">
              <a:avLst/>
            </a:prstGeom>
            <a:noFill/>
            <a:ln w="12700" cap="rnd">
              <a:solidFill>
                <a:schemeClr val="bg1">
                  <a:lumMod val="65000"/>
                </a:schemeClr>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id-ID" sz="2400"/>
            </a:p>
          </p:txBody>
        </p:sp>
        <p:sp>
          <p:nvSpPr>
            <p:cNvPr id="10" name="Line 26"/>
            <p:cNvSpPr>
              <a:spLocks noChangeShapeType="1"/>
            </p:cNvSpPr>
            <p:nvPr/>
          </p:nvSpPr>
          <p:spPr bwMode="auto">
            <a:xfrm flipV="1">
              <a:off x="3719513" y="4149726"/>
              <a:ext cx="0" cy="98425"/>
            </a:xfrm>
            <a:prstGeom prst="line">
              <a:avLst/>
            </a:prstGeom>
            <a:noFill/>
            <a:ln w="12700" cap="rnd">
              <a:solidFill>
                <a:schemeClr val="bg1">
                  <a:lumMod val="65000"/>
                </a:schemeClr>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id-ID" sz="2400"/>
            </a:p>
          </p:txBody>
        </p:sp>
        <p:sp>
          <p:nvSpPr>
            <p:cNvPr id="11" name="Rectangle 27"/>
            <p:cNvSpPr>
              <a:spLocks noChangeArrowheads="1"/>
            </p:cNvSpPr>
            <p:nvPr/>
          </p:nvSpPr>
          <p:spPr bwMode="auto">
            <a:xfrm>
              <a:off x="3840163" y="4430713"/>
              <a:ext cx="122238" cy="61913"/>
            </a:xfrm>
            <a:prstGeom prst="rect">
              <a:avLst/>
            </a:prstGeom>
            <a:noFill/>
            <a:ln w="12700" cap="rnd">
              <a:solidFill>
                <a:schemeClr val="bg1">
                  <a:lumMod val="6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id-ID" sz="2400"/>
            </a:p>
          </p:txBody>
        </p:sp>
        <p:sp>
          <p:nvSpPr>
            <p:cNvPr id="12" name="Rectangle 28"/>
            <p:cNvSpPr>
              <a:spLocks noChangeArrowheads="1"/>
            </p:cNvSpPr>
            <p:nvPr/>
          </p:nvSpPr>
          <p:spPr bwMode="auto">
            <a:xfrm>
              <a:off x="3657600" y="4248151"/>
              <a:ext cx="122238" cy="61913"/>
            </a:xfrm>
            <a:prstGeom prst="rect">
              <a:avLst/>
            </a:prstGeom>
            <a:noFill/>
            <a:ln w="12700" cap="rnd">
              <a:solidFill>
                <a:schemeClr val="bg1">
                  <a:lumMod val="6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id-ID" sz="2400"/>
            </a:p>
          </p:txBody>
        </p:sp>
        <p:sp>
          <p:nvSpPr>
            <p:cNvPr id="13" name="Rectangle 29"/>
            <p:cNvSpPr>
              <a:spLocks noChangeArrowheads="1"/>
            </p:cNvSpPr>
            <p:nvPr/>
          </p:nvSpPr>
          <p:spPr bwMode="auto">
            <a:xfrm>
              <a:off x="3444875" y="4370388"/>
              <a:ext cx="122238" cy="60325"/>
            </a:xfrm>
            <a:prstGeom prst="rect">
              <a:avLst/>
            </a:prstGeom>
            <a:noFill/>
            <a:ln w="12700" cap="rnd">
              <a:solidFill>
                <a:schemeClr val="bg1">
                  <a:lumMod val="6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id-ID" sz="2400"/>
            </a:p>
          </p:txBody>
        </p:sp>
        <p:sp>
          <p:nvSpPr>
            <p:cNvPr id="14" name="Oval 30"/>
            <p:cNvSpPr>
              <a:spLocks noChangeArrowheads="1"/>
            </p:cNvSpPr>
            <p:nvPr/>
          </p:nvSpPr>
          <p:spPr bwMode="auto">
            <a:xfrm>
              <a:off x="3840163" y="4673601"/>
              <a:ext cx="122238" cy="122238"/>
            </a:xfrm>
            <a:prstGeom prst="ellipse">
              <a:avLst/>
            </a:prstGeom>
            <a:noFill/>
            <a:ln w="12700" cap="rnd">
              <a:solidFill>
                <a:schemeClr val="bg1">
                  <a:lumMod val="6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id-ID" sz="2400"/>
            </a:p>
          </p:txBody>
        </p:sp>
        <p:sp>
          <p:nvSpPr>
            <p:cNvPr id="15" name="Oval 31"/>
            <p:cNvSpPr>
              <a:spLocks noChangeArrowheads="1"/>
            </p:cNvSpPr>
            <p:nvPr/>
          </p:nvSpPr>
          <p:spPr bwMode="auto">
            <a:xfrm>
              <a:off x="3657600" y="4673601"/>
              <a:ext cx="122238" cy="122238"/>
            </a:xfrm>
            <a:prstGeom prst="ellipse">
              <a:avLst/>
            </a:prstGeom>
            <a:noFill/>
            <a:ln w="12700" cap="rnd">
              <a:solidFill>
                <a:schemeClr val="bg1">
                  <a:lumMod val="6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id-ID" sz="2400"/>
            </a:p>
          </p:txBody>
        </p:sp>
        <p:sp>
          <p:nvSpPr>
            <p:cNvPr id="16" name="Oval 32"/>
            <p:cNvSpPr>
              <a:spLocks noChangeArrowheads="1"/>
            </p:cNvSpPr>
            <p:nvPr/>
          </p:nvSpPr>
          <p:spPr bwMode="auto">
            <a:xfrm>
              <a:off x="3444875" y="4673601"/>
              <a:ext cx="122238" cy="122238"/>
            </a:xfrm>
            <a:prstGeom prst="ellipse">
              <a:avLst/>
            </a:prstGeom>
            <a:noFill/>
            <a:ln w="12700" cap="rnd">
              <a:solidFill>
                <a:schemeClr val="bg1">
                  <a:lumMod val="6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id-ID" sz="2400"/>
            </a:p>
          </p:txBody>
        </p:sp>
      </p:grpSp>
      <p:sp>
        <p:nvSpPr>
          <p:cNvPr id="17" name="TextBox 16"/>
          <p:cNvSpPr txBox="1"/>
          <p:nvPr/>
        </p:nvSpPr>
        <p:spPr>
          <a:xfrm>
            <a:off x="1033750" y="260523"/>
            <a:ext cx="1723549" cy="400110"/>
          </a:xfrm>
          <a:prstGeom prst="rect">
            <a:avLst/>
          </a:prstGeom>
          <a:noFill/>
        </p:spPr>
        <p:txBody>
          <a:bodyPr wrap="none" rtlCol="0">
            <a:spAutoFit/>
          </a:bodyPr>
          <a:lstStyle/>
          <a:p>
            <a:r>
              <a:rPr lang="zh-CN" altLang="en-US" sz="2000" dirty="0" smtClean="0">
                <a:solidFill>
                  <a:schemeClr val="tx1">
                    <a:lumMod val="50000"/>
                    <a:lumOff val="50000"/>
                  </a:schemeClr>
                </a:solidFill>
              </a:rPr>
              <a:t>搜索词汇比较</a:t>
            </a:r>
            <a:endParaRPr lang="zh-CN" altLang="en-US" sz="2000" dirty="0">
              <a:solidFill>
                <a:schemeClr val="tx1">
                  <a:lumMod val="50000"/>
                  <a:lumOff val="50000"/>
                </a:schemeClr>
              </a:solidFill>
            </a:endParaRPr>
          </a:p>
        </p:txBody>
      </p:sp>
      <p:cxnSp>
        <p:nvCxnSpPr>
          <p:cNvPr id="18" name="Straight Connector 187"/>
          <p:cNvCxnSpPr/>
          <p:nvPr/>
        </p:nvCxnSpPr>
        <p:spPr>
          <a:xfrm>
            <a:off x="1116020" y="608929"/>
            <a:ext cx="1897759" cy="1"/>
          </a:xfrm>
          <a:prstGeom prst="line">
            <a:avLst/>
          </a:prstGeom>
          <a:ln w="12700">
            <a:solidFill>
              <a:srgbClr val="2C3460"/>
            </a:solidFill>
          </a:ln>
        </p:spPr>
        <p:style>
          <a:lnRef idx="1">
            <a:schemeClr val="accent1"/>
          </a:lnRef>
          <a:fillRef idx="0">
            <a:schemeClr val="accent1"/>
          </a:fillRef>
          <a:effectRef idx="0">
            <a:schemeClr val="accent1"/>
          </a:effectRef>
          <a:fontRef idx="minor">
            <a:schemeClr val="tx1"/>
          </a:fontRef>
        </p:style>
      </p:cxnSp>
      <p:pic>
        <p:nvPicPr>
          <p:cNvPr id="20" name="图片 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4779" y="1203598"/>
            <a:ext cx="6945972" cy="3588113"/>
          </a:xfrm>
          <a:prstGeom prst="rect">
            <a:avLst/>
          </a:prstGeom>
        </p:spPr>
      </p:pic>
      <p:pic>
        <p:nvPicPr>
          <p:cNvPr id="21" name="图片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9902" y="1203598"/>
            <a:ext cx="7142525" cy="3713854"/>
          </a:xfrm>
          <a:prstGeom prst="rect">
            <a:avLst/>
          </a:prstGeom>
        </p:spPr>
      </p:pic>
      <p:pic>
        <p:nvPicPr>
          <p:cNvPr id="22" name="图片 2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83618" y="1157183"/>
            <a:ext cx="7130535" cy="3931430"/>
          </a:xfrm>
          <a:prstGeom prst="rect">
            <a:avLst/>
          </a:prstGeom>
        </p:spPr>
      </p:pic>
    </p:spTree>
    <p:extLst>
      <p:ext uri="{BB962C8B-B14F-4D97-AF65-F5344CB8AC3E}">
        <p14:creationId xmlns:p14="http://schemas.microsoft.com/office/powerpoint/2010/main" val="363272108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fade">
                                      <p:cBhvr>
                                        <p:cTn id="11" dur="500"/>
                                        <p:tgtEl>
                                          <p:spTgt spid="21"/>
                                        </p:tgtEl>
                                      </p:cBhvr>
                                    </p:animEffect>
                                  </p:childTnLst>
                                </p:cTn>
                              </p:par>
                            </p:childTnLst>
                          </p:cTn>
                        </p:par>
                      </p:childTnLst>
                    </p:cTn>
                  </p:par>
                  <p:par>
                    <p:cTn id="12" fill="hold">
                      <p:stCondLst>
                        <p:cond delay="indefinite"/>
                      </p:stCondLst>
                      <p:childTnLst>
                        <p:par>
                          <p:cTn id="13" fill="hold">
                            <p:stCondLst>
                              <p:cond delay="0"/>
                            </p:stCondLst>
                            <p:childTnLst>
                              <p:par>
                                <p:cTn id="14" presetID="42" presetClass="entr" presetSubtype="0" fill="hold" nodeType="click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fade">
                                      <p:cBhvr>
                                        <p:cTn id="16" dur="1000"/>
                                        <p:tgtEl>
                                          <p:spTgt spid="22"/>
                                        </p:tgtEl>
                                      </p:cBhvr>
                                    </p:animEffect>
                                    <p:anim calcmode="lin" valueType="num">
                                      <p:cBhvr>
                                        <p:cTn id="17" dur="1000" fill="hold"/>
                                        <p:tgtEl>
                                          <p:spTgt spid="22"/>
                                        </p:tgtEl>
                                        <p:attrNameLst>
                                          <p:attrName>ppt_x</p:attrName>
                                        </p:attrNameLst>
                                      </p:cBhvr>
                                      <p:tavLst>
                                        <p:tav tm="0">
                                          <p:val>
                                            <p:strVal val="#ppt_x"/>
                                          </p:val>
                                        </p:tav>
                                        <p:tav tm="100000">
                                          <p:val>
                                            <p:strVal val="#ppt_x"/>
                                          </p:val>
                                        </p:tav>
                                      </p:tavLst>
                                    </p:anim>
                                    <p:anim calcmode="lin" valueType="num">
                                      <p:cBhvr>
                                        <p:cTn id="18"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0"/>
            <a:ext cx="8823332" cy="50920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633636" y="0"/>
            <a:ext cx="3491881" cy="5143500"/>
          </a:xfrm>
          <a:prstGeom prst="rect">
            <a:avLst/>
          </a:prstGeom>
          <a:solidFill>
            <a:srgbClr val="063D54"/>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id-ID"/>
          </a:p>
        </p:txBody>
      </p:sp>
      <p:sp>
        <p:nvSpPr>
          <p:cNvPr id="26" name="Rectangle 25"/>
          <p:cNvSpPr/>
          <p:nvPr/>
        </p:nvSpPr>
        <p:spPr>
          <a:xfrm>
            <a:off x="947843" y="1938158"/>
            <a:ext cx="780686" cy="2129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dirty="0"/>
          </a:p>
        </p:txBody>
      </p:sp>
      <p:grpSp>
        <p:nvGrpSpPr>
          <p:cNvPr id="5" name="组合 4">
            <a:extLst>
              <a:ext uri="{FF2B5EF4-FFF2-40B4-BE49-F238E27FC236}">
                <a16:creationId xmlns="" xmlns:a16="http://schemas.microsoft.com/office/drawing/2014/main" id="{17706E06-4094-466B-84EC-95914397F84B}"/>
              </a:ext>
            </a:extLst>
          </p:cNvPr>
          <p:cNvGrpSpPr/>
          <p:nvPr/>
        </p:nvGrpSpPr>
        <p:grpSpPr>
          <a:xfrm>
            <a:off x="853005" y="2041754"/>
            <a:ext cx="2137348" cy="562784"/>
            <a:chOff x="1156100" y="3176722"/>
            <a:chExt cx="2849797" cy="750378"/>
          </a:xfrm>
        </p:grpSpPr>
        <p:grpSp>
          <p:nvGrpSpPr>
            <p:cNvPr id="25" name="Group 24"/>
            <p:cNvGrpSpPr/>
            <p:nvPr/>
          </p:nvGrpSpPr>
          <p:grpSpPr>
            <a:xfrm flipH="1">
              <a:off x="1156100" y="3176722"/>
              <a:ext cx="752008" cy="750378"/>
              <a:chOff x="1705521" y="2416711"/>
              <a:chExt cx="823913" cy="823913"/>
            </a:xfrm>
          </p:grpSpPr>
          <p:sp>
            <p:nvSpPr>
              <p:cNvPr id="27" name="Oval 68"/>
              <p:cNvSpPr>
                <a:spLocks noChangeArrowheads="1"/>
              </p:cNvSpPr>
              <p:nvPr/>
            </p:nvSpPr>
            <p:spPr bwMode="auto">
              <a:xfrm>
                <a:off x="1705521" y="2416711"/>
                <a:ext cx="823913" cy="823913"/>
              </a:xfrm>
              <a:prstGeom prst="ellipse">
                <a:avLst/>
              </a:prstGeom>
              <a:solidFill>
                <a:schemeClr val="bg1">
                  <a:lumMod val="65000"/>
                </a:schemeClr>
              </a:solidFill>
              <a:ln w="57150">
                <a:noFill/>
                <a:round/>
              </a:ln>
              <a:effectLst>
                <a:outerShdw blurRad="76200" dir="18900000" sy="23000" kx="-1200000" algn="bl" rotWithShape="0">
                  <a:prstClr val="black">
                    <a:alpha val="20000"/>
                  </a:prstClr>
                </a:outerShdw>
              </a:effectLst>
            </p:spPr>
            <p:txBody>
              <a:bodyPr vert="horz" wrap="square" lIns="91440" tIns="45720" rIns="91440" bIns="45720" numCol="1" anchor="t" anchorCtr="0" compatLnSpc="1"/>
              <a:lstStyle/>
              <a:p>
                <a:endParaRPr lang="en-US" sz="800"/>
              </a:p>
            </p:txBody>
          </p:sp>
          <p:grpSp>
            <p:nvGrpSpPr>
              <p:cNvPr id="28" name="Group 27"/>
              <p:cNvGrpSpPr/>
              <p:nvPr/>
            </p:nvGrpSpPr>
            <p:grpSpPr>
              <a:xfrm>
                <a:off x="1920424" y="2649864"/>
                <a:ext cx="356535" cy="356535"/>
                <a:chOff x="4570491" y="4810943"/>
                <a:chExt cx="356535" cy="356535"/>
              </a:xfrm>
              <a:solidFill>
                <a:schemeClr val="bg1"/>
              </a:solidFill>
            </p:grpSpPr>
            <p:sp>
              <p:nvSpPr>
                <p:cNvPr id="29" name="Freeform 57"/>
                <p:cNvSpPr>
                  <a:spLocks noEditPoints="1"/>
                </p:cNvSpPr>
                <p:nvPr/>
              </p:nvSpPr>
              <p:spPr bwMode="auto">
                <a:xfrm>
                  <a:off x="4570491" y="4810943"/>
                  <a:ext cx="111935" cy="356535"/>
                </a:xfrm>
                <a:custGeom>
                  <a:avLst/>
                  <a:gdLst>
                    <a:gd name="T0" fmla="*/ 32 w 40"/>
                    <a:gd name="T1" fmla="*/ 24 h 128"/>
                    <a:gd name="T2" fmla="*/ 32 w 40"/>
                    <a:gd name="T3" fmla="*/ 12 h 128"/>
                    <a:gd name="T4" fmla="*/ 20 w 40"/>
                    <a:gd name="T5" fmla="*/ 0 h 128"/>
                    <a:gd name="T6" fmla="*/ 8 w 40"/>
                    <a:gd name="T7" fmla="*/ 12 h 128"/>
                    <a:gd name="T8" fmla="*/ 8 w 40"/>
                    <a:gd name="T9" fmla="*/ 24 h 128"/>
                    <a:gd name="T10" fmla="*/ 0 w 40"/>
                    <a:gd name="T11" fmla="*/ 40 h 128"/>
                    <a:gd name="T12" fmla="*/ 8 w 40"/>
                    <a:gd name="T13" fmla="*/ 56 h 128"/>
                    <a:gd name="T14" fmla="*/ 8 w 40"/>
                    <a:gd name="T15" fmla="*/ 116 h 128"/>
                    <a:gd name="T16" fmla="*/ 20 w 40"/>
                    <a:gd name="T17" fmla="*/ 128 h 128"/>
                    <a:gd name="T18" fmla="*/ 32 w 40"/>
                    <a:gd name="T19" fmla="*/ 116 h 128"/>
                    <a:gd name="T20" fmla="*/ 32 w 40"/>
                    <a:gd name="T21" fmla="*/ 56 h 128"/>
                    <a:gd name="T22" fmla="*/ 40 w 40"/>
                    <a:gd name="T23" fmla="*/ 40 h 128"/>
                    <a:gd name="T24" fmla="*/ 32 w 40"/>
                    <a:gd name="T25" fmla="*/ 24 h 128"/>
                    <a:gd name="T26" fmla="*/ 16 w 40"/>
                    <a:gd name="T27" fmla="*/ 12 h 128"/>
                    <a:gd name="T28" fmla="*/ 20 w 40"/>
                    <a:gd name="T29" fmla="*/ 8 h 128"/>
                    <a:gd name="T30" fmla="*/ 24 w 40"/>
                    <a:gd name="T31" fmla="*/ 12 h 128"/>
                    <a:gd name="T32" fmla="*/ 24 w 40"/>
                    <a:gd name="T33" fmla="*/ 20 h 128"/>
                    <a:gd name="T34" fmla="*/ 20 w 40"/>
                    <a:gd name="T35" fmla="*/ 20 h 128"/>
                    <a:gd name="T36" fmla="*/ 16 w 40"/>
                    <a:gd name="T37" fmla="*/ 20 h 128"/>
                    <a:gd name="T38" fmla="*/ 16 w 40"/>
                    <a:gd name="T39" fmla="*/ 12 h 128"/>
                    <a:gd name="T40" fmla="*/ 24 w 40"/>
                    <a:gd name="T41" fmla="*/ 116 h 128"/>
                    <a:gd name="T42" fmla="*/ 20 w 40"/>
                    <a:gd name="T43" fmla="*/ 120 h 128"/>
                    <a:gd name="T44" fmla="*/ 16 w 40"/>
                    <a:gd name="T45" fmla="*/ 116 h 128"/>
                    <a:gd name="T46" fmla="*/ 16 w 40"/>
                    <a:gd name="T47" fmla="*/ 60 h 128"/>
                    <a:gd name="T48" fmla="*/ 20 w 40"/>
                    <a:gd name="T49" fmla="*/ 60 h 128"/>
                    <a:gd name="T50" fmla="*/ 24 w 40"/>
                    <a:gd name="T51" fmla="*/ 60 h 128"/>
                    <a:gd name="T52" fmla="*/ 24 w 40"/>
                    <a:gd name="T53" fmla="*/ 116 h 128"/>
                    <a:gd name="T54" fmla="*/ 31 w 40"/>
                    <a:gd name="T55" fmla="*/ 43 h 128"/>
                    <a:gd name="T56" fmla="*/ 31 w 40"/>
                    <a:gd name="T57" fmla="*/ 44 h 128"/>
                    <a:gd name="T58" fmla="*/ 30 w 40"/>
                    <a:gd name="T59" fmla="*/ 47 h 128"/>
                    <a:gd name="T60" fmla="*/ 30 w 40"/>
                    <a:gd name="T61" fmla="*/ 47 h 128"/>
                    <a:gd name="T62" fmla="*/ 27 w 40"/>
                    <a:gd name="T63" fmla="*/ 50 h 128"/>
                    <a:gd name="T64" fmla="*/ 27 w 40"/>
                    <a:gd name="T65" fmla="*/ 50 h 128"/>
                    <a:gd name="T66" fmla="*/ 24 w 40"/>
                    <a:gd name="T67" fmla="*/ 51 h 128"/>
                    <a:gd name="T68" fmla="*/ 20 w 40"/>
                    <a:gd name="T69" fmla="*/ 52 h 128"/>
                    <a:gd name="T70" fmla="*/ 16 w 40"/>
                    <a:gd name="T71" fmla="*/ 51 h 128"/>
                    <a:gd name="T72" fmla="*/ 13 w 40"/>
                    <a:gd name="T73" fmla="*/ 50 h 128"/>
                    <a:gd name="T74" fmla="*/ 13 w 40"/>
                    <a:gd name="T75" fmla="*/ 50 h 128"/>
                    <a:gd name="T76" fmla="*/ 10 w 40"/>
                    <a:gd name="T77" fmla="*/ 47 h 128"/>
                    <a:gd name="T78" fmla="*/ 10 w 40"/>
                    <a:gd name="T79" fmla="*/ 47 h 128"/>
                    <a:gd name="T80" fmla="*/ 9 w 40"/>
                    <a:gd name="T81" fmla="*/ 44 h 128"/>
                    <a:gd name="T82" fmla="*/ 9 w 40"/>
                    <a:gd name="T83" fmla="*/ 43 h 128"/>
                    <a:gd name="T84" fmla="*/ 8 w 40"/>
                    <a:gd name="T85" fmla="*/ 40 h 128"/>
                    <a:gd name="T86" fmla="*/ 9 w 40"/>
                    <a:gd name="T87" fmla="*/ 37 h 128"/>
                    <a:gd name="T88" fmla="*/ 9 w 40"/>
                    <a:gd name="T89" fmla="*/ 36 h 128"/>
                    <a:gd name="T90" fmla="*/ 10 w 40"/>
                    <a:gd name="T91" fmla="*/ 33 h 128"/>
                    <a:gd name="T92" fmla="*/ 10 w 40"/>
                    <a:gd name="T93" fmla="*/ 33 h 128"/>
                    <a:gd name="T94" fmla="*/ 13 w 40"/>
                    <a:gd name="T95" fmla="*/ 30 h 128"/>
                    <a:gd name="T96" fmla="*/ 13 w 40"/>
                    <a:gd name="T97" fmla="*/ 30 h 128"/>
                    <a:gd name="T98" fmla="*/ 16 w 40"/>
                    <a:gd name="T99" fmla="*/ 29 h 128"/>
                    <a:gd name="T100" fmla="*/ 20 w 40"/>
                    <a:gd name="T101" fmla="*/ 28 h 128"/>
                    <a:gd name="T102" fmla="*/ 24 w 40"/>
                    <a:gd name="T103" fmla="*/ 29 h 128"/>
                    <a:gd name="T104" fmla="*/ 27 w 40"/>
                    <a:gd name="T105" fmla="*/ 30 h 128"/>
                    <a:gd name="T106" fmla="*/ 27 w 40"/>
                    <a:gd name="T107" fmla="*/ 30 h 128"/>
                    <a:gd name="T108" fmla="*/ 30 w 40"/>
                    <a:gd name="T109" fmla="*/ 33 h 128"/>
                    <a:gd name="T110" fmla="*/ 30 w 40"/>
                    <a:gd name="T111" fmla="*/ 33 h 128"/>
                    <a:gd name="T112" fmla="*/ 31 w 40"/>
                    <a:gd name="T113" fmla="*/ 36 h 128"/>
                    <a:gd name="T114" fmla="*/ 31 w 40"/>
                    <a:gd name="T115" fmla="*/ 37 h 128"/>
                    <a:gd name="T116" fmla="*/ 32 w 40"/>
                    <a:gd name="T117" fmla="*/ 40 h 128"/>
                    <a:gd name="T118" fmla="*/ 31 w 40"/>
                    <a:gd name="T119" fmla="*/ 4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0" h="128">
                      <a:moveTo>
                        <a:pt x="32" y="24"/>
                      </a:moveTo>
                      <a:cubicBezTo>
                        <a:pt x="32" y="12"/>
                        <a:pt x="32" y="12"/>
                        <a:pt x="32" y="12"/>
                      </a:cubicBezTo>
                      <a:cubicBezTo>
                        <a:pt x="32" y="5"/>
                        <a:pt x="27" y="0"/>
                        <a:pt x="20" y="0"/>
                      </a:cubicBezTo>
                      <a:cubicBezTo>
                        <a:pt x="13" y="0"/>
                        <a:pt x="8" y="5"/>
                        <a:pt x="8" y="12"/>
                      </a:cubicBezTo>
                      <a:cubicBezTo>
                        <a:pt x="8" y="24"/>
                        <a:pt x="8" y="24"/>
                        <a:pt x="8" y="24"/>
                      </a:cubicBezTo>
                      <a:cubicBezTo>
                        <a:pt x="3" y="28"/>
                        <a:pt x="0" y="33"/>
                        <a:pt x="0" y="40"/>
                      </a:cubicBezTo>
                      <a:cubicBezTo>
                        <a:pt x="0" y="47"/>
                        <a:pt x="3" y="52"/>
                        <a:pt x="8" y="56"/>
                      </a:cubicBezTo>
                      <a:cubicBezTo>
                        <a:pt x="8" y="116"/>
                        <a:pt x="8" y="116"/>
                        <a:pt x="8" y="116"/>
                      </a:cubicBezTo>
                      <a:cubicBezTo>
                        <a:pt x="8" y="123"/>
                        <a:pt x="13" y="128"/>
                        <a:pt x="20" y="128"/>
                      </a:cubicBezTo>
                      <a:cubicBezTo>
                        <a:pt x="27" y="128"/>
                        <a:pt x="32" y="123"/>
                        <a:pt x="32" y="116"/>
                      </a:cubicBezTo>
                      <a:cubicBezTo>
                        <a:pt x="32" y="56"/>
                        <a:pt x="32" y="56"/>
                        <a:pt x="32" y="56"/>
                      </a:cubicBezTo>
                      <a:cubicBezTo>
                        <a:pt x="37" y="52"/>
                        <a:pt x="40" y="47"/>
                        <a:pt x="40" y="40"/>
                      </a:cubicBezTo>
                      <a:cubicBezTo>
                        <a:pt x="40" y="33"/>
                        <a:pt x="37" y="28"/>
                        <a:pt x="32" y="24"/>
                      </a:cubicBezTo>
                      <a:close/>
                      <a:moveTo>
                        <a:pt x="16" y="12"/>
                      </a:moveTo>
                      <a:cubicBezTo>
                        <a:pt x="16" y="10"/>
                        <a:pt x="18" y="8"/>
                        <a:pt x="20" y="8"/>
                      </a:cubicBezTo>
                      <a:cubicBezTo>
                        <a:pt x="22" y="8"/>
                        <a:pt x="24" y="10"/>
                        <a:pt x="24" y="12"/>
                      </a:cubicBezTo>
                      <a:cubicBezTo>
                        <a:pt x="24" y="20"/>
                        <a:pt x="24" y="20"/>
                        <a:pt x="24" y="20"/>
                      </a:cubicBezTo>
                      <a:cubicBezTo>
                        <a:pt x="23" y="20"/>
                        <a:pt x="21" y="20"/>
                        <a:pt x="20" y="20"/>
                      </a:cubicBezTo>
                      <a:cubicBezTo>
                        <a:pt x="19" y="20"/>
                        <a:pt x="17" y="20"/>
                        <a:pt x="16" y="20"/>
                      </a:cubicBezTo>
                      <a:lnTo>
                        <a:pt x="16" y="12"/>
                      </a:lnTo>
                      <a:close/>
                      <a:moveTo>
                        <a:pt x="24" y="116"/>
                      </a:moveTo>
                      <a:cubicBezTo>
                        <a:pt x="24" y="118"/>
                        <a:pt x="22" y="120"/>
                        <a:pt x="20" y="120"/>
                      </a:cubicBezTo>
                      <a:cubicBezTo>
                        <a:pt x="18" y="120"/>
                        <a:pt x="16" y="118"/>
                        <a:pt x="16" y="116"/>
                      </a:cubicBezTo>
                      <a:cubicBezTo>
                        <a:pt x="16" y="60"/>
                        <a:pt x="16" y="60"/>
                        <a:pt x="16" y="60"/>
                      </a:cubicBezTo>
                      <a:cubicBezTo>
                        <a:pt x="17" y="60"/>
                        <a:pt x="19" y="60"/>
                        <a:pt x="20" y="60"/>
                      </a:cubicBezTo>
                      <a:cubicBezTo>
                        <a:pt x="21" y="60"/>
                        <a:pt x="23" y="60"/>
                        <a:pt x="24" y="60"/>
                      </a:cubicBezTo>
                      <a:lnTo>
                        <a:pt x="24" y="116"/>
                      </a:lnTo>
                      <a:close/>
                      <a:moveTo>
                        <a:pt x="31" y="43"/>
                      </a:moveTo>
                      <a:cubicBezTo>
                        <a:pt x="31" y="44"/>
                        <a:pt x="31" y="44"/>
                        <a:pt x="31" y="44"/>
                      </a:cubicBezTo>
                      <a:cubicBezTo>
                        <a:pt x="31" y="45"/>
                        <a:pt x="30" y="46"/>
                        <a:pt x="30" y="47"/>
                      </a:cubicBezTo>
                      <a:cubicBezTo>
                        <a:pt x="30" y="47"/>
                        <a:pt x="30" y="47"/>
                        <a:pt x="30" y="47"/>
                      </a:cubicBezTo>
                      <a:cubicBezTo>
                        <a:pt x="29" y="48"/>
                        <a:pt x="28" y="49"/>
                        <a:pt x="27" y="50"/>
                      </a:cubicBezTo>
                      <a:cubicBezTo>
                        <a:pt x="27" y="50"/>
                        <a:pt x="27" y="50"/>
                        <a:pt x="27" y="50"/>
                      </a:cubicBezTo>
                      <a:cubicBezTo>
                        <a:pt x="26" y="50"/>
                        <a:pt x="25" y="51"/>
                        <a:pt x="24" y="51"/>
                      </a:cubicBezTo>
                      <a:cubicBezTo>
                        <a:pt x="23" y="52"/>
                        <a:pt x="21" y="52"/>
                        <a:pt x="20" y="52"/>
                      </a:cubicBezTo>
                      <a:cubicBezTo>
                        <a:pt x="19" y="52"/>
                        <a:pt x="17" y="52"/>
                        <a:pt x="16" y="51"/>
                      </a:cubicBezTo>
                      <a:cubicBezTo>
                        <a:pt x="15" y="51"/>
                        <a:pt x="14" y="50"/>
                        <a:pt x="13" y="50"/>
                      </a:cubicBezTo>
                      <a:cubicBezTo>
                        <a:pt x="13" y="50"/>
                        <a:pt x="13" y="50"/>
                        <a:pt x="13" y="50"/>
                      </a:cubicBezTo>
                      <a:cubicBezTo>
                        <a:pt x="12" y="49"/>
                        <a:pt x="11" y="48"/>
                        <a:pt x="10" y="47"/>
                      </a:cubicBezTo>
                      <a:cubicBezTo>
                        <a:pt x="10" y="47"/>
                        <a:pt x="10" y="47"/>
                        <a:pt x="10" y="47"/>
                      </a:cubicBezTo>
                      <a:cubicBezTo>
                        <a:pt x="10" y="46"/>
                        <a:pt x="9" y="45"/>
                        <a:pt x="9" y="44"/>
                      </a:cubicBezTo>
                      <a:cubicBezTo>
                        <a:pt x="9" y="44"/>
                        <a:pt x="9" y="44"/>
                        <a:pt x="9" y="43"/>
                      </a:cubicBezTo>
                      <a:cubicBezTo>
                        <a:pt x="8" y="42"/>
                        <a:pt x="8" y="41"/>
                        <a:pt x="8" y="40"/>
                      </a:cubicBezTo>
                      <a:cubicBezTo>
                        <a:pt x="8" y="39"/>
                        <a:pt x="8" y="38"/>
                        <a:pt x="9" y="37"/>
                      </a:cubicBezTo>
                      <a:cubicBezTo>
                        <a:pt x="9" y="36"/>
                        <a:pt x="9" y="36"/>
                        <a:pt x="9" y="36"/>
                      </a:cubicBezTo>
                      <a:cubicBezTo>
                        <a:pt x="9" y="35"/>
                        <a:pt x="10" y="34"/>
                        <a:pt x="10" y="33"/>
                      </a:cubicBezTo>
                      <a:cubicBezTo>
                        <a:pt x="10" y="33"/>
                        <a:pt x="10" y="33"/>
                        <a:pt x="10" y="33"/>
                      </a:cubicBezTo>
                      <a:cubicBezTo>
                        <a:pt x="11" y="32"/>
                        <a:pt x="12" y="31"/>
                        <a:pt x="13" y="30"/>
                      </a:cubicBezTo>
                      <a:cubicBezTo>
                        <a:pt x="13" y="30"/>
                        <a:pt x="13" y="30"/>
                        <a:pt x="13" y="30"/>
                      </a:cubicBezTo>
                      <a:cubicBezTo>
                        <a:pt x="14" y="30"/>
                        <a:pt x="15" y="29"/>
                        <a:pt x="16" y="29"/>
                      </a:cubicBezTo>
                      <a:cubicBezTo>
                        <a:pt x="17" y="28"/>
                        <a:pt x="19" y="28"/>
                        <a:pt x="20" y="28"/>
                      </a:cubicBezTo>
                      <a:cubicBezTo>
                        <a:pt x="21" y="28"/>
                        <a:pt x="23" y="28"/>
                        <a:pt x="24" y="29"/>
                      </a:cubicBezTo>
                      <a:cubicBezTo>
                        <a:pt x="25" y="29"/>
                        <a:pt x="26" y="30"/>
                        <a:pt x="27" y="30"/>
                      </a:cubicBezTo>
                      <a:cubicBezTo>
                        <a:pt x="27" y="30"/>
                        <a:pt x="27" y="30"/>
                        <a:pt x="27" y="30"/>
                      </a:cubicBezTo>
                      <a:cubicBezTo>
                        <a:pt x="28" y="31"/>
                        <a:pt x="29" y="32"/>
                        <a:pt x="30" y="33"/>
                      </a:cubicBezTo>
                      <a:cubicBezTo>
                        <a:pt x="30" y="33"/>
                        <a:pt x="30" y="33"/>
                        <a:pt x="30" y="33"/>
                      </a:cubicBezTo>
                      <a:cubicBezTo>
                        <a:pt x="30" y="34"/>
                        <a:pt x="31" y="35"/>
                        <a:pt x="31" y="36"/>
                      </a:cubicBezTo>
                      <a:cubicBezTo>
                        <a:pt x="31" y="36"/>
                        <a:pt x="31" y="36"/>
                        <a:pt x="31" y="37"/>
                      </a:cubicBezTo>
                      <a:cubicBezTo>
                        <a:pt x="32" y="38"/>
                        <a:pt x="32" y="39"/>
                        <a:pt x="32" y="40"/>
                      </a:cubicBezTo>
                      <a:cubicBezTo>
                        <a:pt x="32" y="41"/>
                        <a:pt x="32" y="42"/>
                        <a:pt x="31" y="4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800"/>
                </a:p>
              </p:txBody>
            </p:sp>
            <p:sp>
              <p:nvSpPr>
                <p:cNvPr id="30" name="Freeform 58"/>
                <p:cNvSpPr>
                  <a:spLocks noEditPoints="1"/>
                </p:cNvSpPr>
                <p:nvPr/>
              </p:nvSpPr>
              <p:spPr bwMode="auto">
                <a:xfrm>
                  <a:off x="4815091" y="4810943"/>
                  <a:ext cx="111935" cy="356535"/>
                </a:xfrm>
                <a:custGeom>
                  <a:avLst/>
                  <a:gdLst>
                    <a:gd name="T0" fmla="*/ 32 w 40"/>
                    <a:gd name="T1" fmla="*/ 24 h 128"/>
                    <a:gd name="T2" fmla="*/ 32 w 40"/>
                    <a:gd name="T3" fmla="*/ 12 h 128"/>
                    <a:gd name="T4" fmla="*/ 20 w 40"/>
                    <a:gd name="T5" fmla="*/ 0 h 128"/>
                    <a:gd name="T6" fmla="*/ 8 w 40"/>
                    <a:gd name="T7" fmla="*/ 12 h 128"/>
                    <a:gd name="T8" fmla="*/ 8 w 40"/>
                    <a:gd name="T9" fmla="*/ 24 h 128"/>
                    <a:gd name="T10" fmla="*/ 0 w 40"/>
                    <a:gd name="T11" fmla="*/ 40 h 128"/>
                    <a:gd name="T12" fmla="*/ 8 w 40"/>
                    <a:gd name="T13" fmla="*/ 56 h 128"/>
                    <a:gd name="T14" fmla="*/ 8 w 40"/>
                    <a:gd name="T15" fmla="*/ 116 h 128"/>
                    <a:gd name="T16" fmla="*/ 20 w 40"/>
                    <a:gd name="T17" fmla="*/ 128 h 128"/>
                    <a:gd name="T18" fmla="*/ 32 w 40"/>
                    <a:gd name="T19" fmla="*/ 116 h 128"/>
                    <a:gd name="T20" fmla="*/ 32 w 40"/>
                    <a:gd name="T21" fmla="*/ 56 h 128"/>
                    <a:gd name="T22" fmla="*/ 40 w 40"/>
                    <a:gd name="T23" fmla="*/ 40 h 128"/>
                    <a:gd name="T24" fmla="*/ 32 w 40"/>
                    <a:gd name="T25" fmla="*/ 24 h 128"/>
                    <a:gd name="T26" fmla="*/ 16 w 40"/>
                    <a:gd name="T27" fmla="*/ 12 h 128"/>
                    <a:gd name="T28" fmla="*/ 20 w 40"/>
                    <a:gd name="T29" fmla="*/ 8 h 128"/>
                    <a:gd name="T30" fmla="*/ 24 w 40"/>
                    <a:gd name="T31" fmla="*/ 12 h 128"/>
                    <a:gd name="T32" fmla="*/ 24 w 40"/>
                    <a:gd name="T33" fmla="*/ 20 h 128"/>
                    <a:gd name="T34" fmla="*/ 20 w 40"/>
                    <a:gd name="T35" fmla="*/ 20 h 128"/>
                    <a:gd name="T36" fmla="*/ 16 w 40"/>
                    <a:gd name="T37" fmla="*/ 20 h 128"/>
                    <a:gd name="T38" fmla="*/ 16 w 40"/>
                    <a:gd name="T39" fmla="*/ 12 h 128"/>
                    <a:gd name="T40" fmla="*/ 24 w 40"/>
                    <a:gd name="T41" fmla="*/ 116 h 128"/>
                    <a:gd name="T42" fmla="*/ 20 w 40"/>
                    <a:gd name="T43" fmla="*/ 120 h 128"/>
                    <a:gd name="T44" fmla="*/ 16 w 40"/>
                    <a:gd name="T45" fmla="*/ 116 h 128"/>
                    <a:gd name="T46" fmla="*/ 16 w 40"/>
                    <a:gd name="T47" fmla="*/ 60 h 128"/>
                    <a:gd name="T48" fmla="*/ 20 w 40"/>
                    <a:gd name="T49" fmla="*/ 60 h 128"/>
                    <a:gd name="T50" fmla="*/ 24 w 40"/>
                    <a:gd name="T51" fmla="*/ 60 h 128"/>
                    <a:gd name="T52" fmla="*/ 24 w 40"/>
                    <a:gd name="T53" fmla="*/ 116 h 128"/>
                    <a:gd name="T54" fmla="*/ 31 w 40"/>
                    <a:gd name="T55" fmla="*/ 43 h 128"/>
                    <a:gd name="T56" fmla="*/ 31 w 40"/>
                    <a:gd name="T57" fmla="*/ 44 h 128"/>
                    <a:gd name="T58" fmla="*/ 30 w 40"/>
                    <a:gd name="T59" fmla="*/ 47 h 128"/>
                    <a:gd name="T60" fmla="*/ 30 w 40"/>
                    <a:gd name="T61" fmla="*/ 47 h 128"/>
                    <a:gd name="T62" fmla="*/ 27 w 40"/>
                    <a:gd name="T63" fmla="*/ 50 h 128"/>
                    <a:gd name="T64" fmla="*/ 27 w 40"/>
                    <a:gd name="T65" fmla="*/ 50 h 128"/>
                    <a:gd name="T66" fmla="*/ 24 w 40"/>
                    <a:gd name="T67" fmla="*/ 51 h 128"/>
                    <a:gd name="T68" fmla="*/ 20 w 40"/>
                    <a:gd name="T69" fmla="*/ 52 h 128"/>
                    <a:gd name="T70" fmla="*/ 16 w 40"/>
                    <a:gd name="T71" fmla="*/ 51 h 128"/>
                    <a:gd name="T72" fmla="*/ 13 w 40"/>
                    <a:gd name="T73" fmla="*/ 50 h 128"/>
                    <a:gd name="T74" fmla="*/ 13 w 40"/>
                    <a:gd name="T75" fmla="*/ 50 h 128"/>
                    <a:gd name="T76" fmla="*/ 10 w 40"/>
                    <a:gd name="T77" fmla="*/ 47 h 128"/>
                    <a:gd name="T78" fmla="*/ 10 w 40"/>
                    <a:gd name="T79" fmla="*/ 47 h 128"/>
                    <a:gd name="T80" fmla="*/ 9 w 40"/>
                    <a:gd name="T81" fmla="*/ 44 h 128"/>
                    <a:gd name="T82" fmla="*/ 9 w 40"/>
                    <a:gd name="T83" fmla="*/ 43 h 128"/>
                    <a:gd name="T84" fmla="*/ 8 w 40"/>
                    <a:gd name="T85" fmla="*/ 40 h 128"/>
                    <a:gd name="T86" fmla="*/ 9 w 40"/>
                    <a:gd name="T87" fmla="*/ 37 h 128"/>
                    <a:gd name="T88" fmla="*/ 9 w 40"/>
                    <a:gd name="T89" fmla="*/ 36 h 128"/>
                    <a:gd name="T90" fmla="*/ 10 w 40"/>
                    <a:gd name="T91" fmla="*/ 33 h 128"/>
                    <a:gd name="T92" fmla="*/ 10 w 40"/>
                    <a:gd name="T93" fmla="*/ 33 h 128"/>
                    <a:gd name="T94" fmla="*/ 13 w 40"/>
                    <a:gd name="T95" fmla="*/ 30 h 128"/>
                    <a:gd name="T96" fmla="*/ 13 w 40"/>
                    <a:gd name="T97" fmla="*/ 30 h 128"/>
                    <a:gd name="T98" fmla="*/ 16 w 40"/>
                    <a:gd name="T99" fmla="*/ 29 h 128"/>
                    <a:gd name="T100" fmla="*/ 20 w 40"/>
                    <a:gd name="T101" fmla="*/ 28 h 128"/>
                    <a:gd name="T102" fmla="*/ 24 w 40"/>
                    <a:gd name="T103" fmla="*/ 29 h 128"/>
                    <a:gd name="T104" fmla="*/ 27 w 40"/>
                    <a:gd name="T105" fmla="*/ 30 h 128"/>
                    <a:gd name="T106" fmla="*/ 27 w 40"/>
                    <a:gd name="T107" fmla="*/ 30 h 128"/>
                    <a:gd name="T108" fmla="*/ 30 w 40"/>
                    <a:gd name="T109" fmla="*/ 33 h 128"/>
                    <a:gd name="T110" fmla="*/ 30 w 40"/>
                    <a:gd name="T111" fmla="*/ 33 h 128"/>
                    <a:gd name="T112" fmla="*/ 31 w 40"/>
                    <a:gd name="T113" fmla="*/ 36 h 128"/>
                    <a:gd name="T114" fmla="*/ 31 w 40"/>
                    <a:gd name="T115" fmla="*/ 37 h 128"/>
                    <a:gd name="T116" fmla="*/ 32 w 40"/>
                    <a:gd name="T117" fmla="*/ 40 h 128"/>
                    <a:gd name="T118" fmla="*/ 31 w 40"/>
                    <a:gd name="T119" fmla="*/ 4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0" h="128">
                      <a:moveTo>
                        <a:pt x="32" y="24"/>
                      </a:moveTo>
                      <a:cubicBezTo>
                        <a:pt x="32" y="12"/>
                        <a:pt x="32" y="12"/>
                        <a:pt x="32" y="12"/>
                      </a:cubicBezTo>
                      <a:cubicBezTo>
                        <a:pt x="32" y="5"/>
                        <a:pt x="27" y="0"/>
                        <a:pt x="20" y="0"/>
                      </a:cubicBezTo>
                      <a:cubicBezTo>
                        <a:pt x="13" y="0"/>
                        <a:pt x="8" y="5"/>
                        <a:pt x="8" y="12"/>
                      </a:cubicBezTo>
                      <a:cubicBezTo>
                        <a:pt x="8" y="24"/>
                        <a:pt x="8" y="24"/>
                        <a:pt x="8" y="24"/>
                      </a:cubicBezTo>
                      <a:cubicBezTo>
                        <a:pt x="3" y="28"/>
                        <a:pt x="0" y="33"/>
                        <a:pt x="0" y="40"/>
                      </a:cubicBezTo>
                      <a:cubicBezTo>
                        <a:pt x="0" y="47"/>
                        <a:pt x="3" y="52"/>
                        <a:pt x="8" y="56"/>
                      </a:cubicBezTo>
                      <a:cubicBezTo>
                        <a:pt x="8" y="116"/>
                        <a:pt x="8" y="116"/>
                        <a:pt x="8" y="116"/>
                      </a:cubicBezTo>
                      <a:cubicBezTo>
                        <a:pt x="8" y="123"/>
                        <a:pt x="13" y="128"/>
                        <a:pt x="20" y="128"/>
                      </a:cubicBezTo>
                      <a:cubicBezTo>
                        <a:pt x="27" y="128"/>
                        <a:pt x="32" y="123"/>
                        <a:pt x="32" y="116"/>
                      </a:cubicBezTo>
                      <a:cubicBezTo>
                        <a:pt x="32" y="56"/>
                        <a:pt x="32" y="56"/>
                        <a:pt x="32" y="56"/>
                      </a:cubicBezTo>
                      <a:cubicBezTo>
                        <a:pt x="37" y="52"/>
                        <a:pt x="40" y="47"/>
                        <a:pt x="40" y="40"/>
                      </a:cubicBezTo>
                      <a:cubicBezTo>
                        <a:pt x="40" y="33"/>
                        <a:pt x="37" y="28"/>
                        <a:pt x="32" y="24"/>
                      </a:cubicBezTo>
                      <a:close/>
                      <a:moveTo>
                        <a:pt x="16" y="12"/>
                      </a:moveTo>
                      <a:cubicBezTo>
                        <a:pt x="16" y="10"/>
                        <a:pt x="18" y="8"/>
                        <a:pt x="20" y="8"/>
                      </a:cubicBezTo>
                      <a:cubicBezTo>
                        <a:pt x="22" y="8"/>
                        <a:pt x="24" y="10"/>
                        <a:pt x="24" y="12"/>
                      </a:cubicBezTo>
                      <a:cubicBezTo>
                        <a:pt x="24" y="20"/>
                        <a:pt x="24" y="20"/>
                        <a:pt x="24" y="20"/>
                      </a:cubicBezTo>
                      <a:cubicBezTo>
                        <a:pt x="23" y="20"/>
                        <a:pt x="21" y="20"/>
                        <a:pt x="20" y="20"/>
                      </a:cubicBezTo>
                      <a:cubicBezTo>
                        <a:pt x="19" y="20"/>
                        <a:pt x="17" y="20"/>
                        <a:pt x="16" y="20"/>
                      </a:cubicBezTo>
                      <a:lnTo>
                        <a:pt x="16" y="12"/>
                      </a:lnTo>
                      <a:close/>
                      <a:moveTo>
                        <a:pt x="24" y="116"/>
                      </a:moveTo>
                      <a:cubicBezTo>
                        <a:pt x="24" y="118"/>
                        <a:pt x="22" y="120"/>
                        <a:pt x="20" y="120"/>
                      </a:cubicBezTo>
                      <a:cubicBezTo>
                        <a:pt x="18" y="120"/>
                        <a:pt x="16" y="118"/>
                        <a:pt x="16" y="116"/>
                      </a:cubicBezTo>
                      <a:cubicBezTo>
                        <a:pt x="16" y="60"/>
                        <a:pt x="16" y="60"/>
                        <a:pt x="16" y="60"/>
                      </a:cubicBezTo>
                      <a:cubicBezTo>
                        <a:pt x="17" y="60"/>
                        <a:pt x="19" y="60"/>
                        <a:pt x="20" y="60"/>
                      </a:cubicBezTo>
                      <a:cubicBezTo>
                        <a:pt x="21" y="60"/>
                        <a:pt x="23" y="60"/>
                        <a:pt x="24" y="60"/>
                      </a:cubicBezTo>
                      <a:lnTo>
                        <a:pt x="24" y="116"/>
                      </a:lnTo>
                      <a:close/>
                      <a:moveTo>
                        <a:pt x="31" y="43"/>
                      </a:moveTo>
                      <a:cubicBezTo>
                        <a:pt x="31" y="44"/>
                        <a:pt x="31" y="44"/>
                        <a:pt x="31" y="44"/>
                      </a:cubicBezTo>
                      <a:cubicBezTo>
                        <a:pt x="31" y="45"/>
                        <a:pt x="30" y="46"/>
                        <a:pt x="30" y="47"/>
                      </a:cubicBezTo>
                      <a:cubicBezTo>
                        <a:pt x="30" y="47"/>
                        <a:pt x="30" y="47"/>
                        <a:pt x="30" y="47"/>
                      </a:cubicBezTo>
                      <a:cubicBezTo>
                        <a:pt x="29" y="48"/>
                        <a:pt x="28" y="49"/>
                        <a:pt x="27" y="50"/>
                      </a:cubicBezTo>
                      <a:cubicBezTo>
                        <a:pt x="27" y="50"/>
                        <a:pt x="27" y="50"/>
                        <a:pt x="27" y="50"/>
                      </a:cubicBezTo>
                      <a:cubicBezTo>
                        <a:pt x="26" y="50"/>
                        <a:pt x="25" y="51"/>
                        <a:pt x="24" y="51"/>
                      </a:cubicBezTo>
                      <a:cubicBezTo>
                        <a:pt x="23" y="52"/>
                        <a:pt x="21" y="52"/>
                        <a:pt x="20" y="52"/>
                      </a:cubicBezTo>
                      <a:cubicBezTo>
                        <a:pt x="19" y="52"/>
                        <a:pt x="17" y="52"/>
                        <a:pt x="16" y="51"/>
                      </a:cubicBezTo>
                      <a:cubicBezTo>
                        <a:pt x="15" y="51"/>
                        <a:pt x="14" y="50"/>
                        <a:pt x="13" y="50"/>
                      </a:cubicBezTo>
                      <a:cubicBezTo>
                        <a:pt x="13" y="50"/>
                        <a:pt x="13" y="50"/>
                        <a:pt x="13" y="50"/>
                      </a:cubicBezTo>
                      <a:cubicBezTo>
                        <a:pt x="12" y="49"/>
                        <a:pt x="11" y="48"/>
                        <a:pt x="10" y="47"/>
                      </a:cubicBezTo>
                      <a:cubicBezTo>
                        <a:pt x="10" y="47"/>
                        <a:pt x="10" y="47"/>
                        <a:pt x="10" y="47"/>
                      </a:cubicBezTo>
                      <a:cubicBezTo>
                        <a:pt x="10" y="46"/>
                        <a:pt x="9" y="45"/>
                        <a:pt x="9" y="44"/>
                      </a:cubicBezTo>
                      <a:cubicBezTo>
                        <a:pt x="9" y="44"/>
                        <a:pt x="9" y="44"/>
                        <a:pt x="9" y="43"/>
                      </a:cubicBezTo>
                      <a:cubicBezTo>
                        <a:pt x="8" y="42"/>
                        <a:pt x="8" y="41"/>
                        <a:pt x="8" y="40"/>
                      </a:cubicBezTo>
                      <a:cubicBezTo>
                        <a:pt x="8" y="39"/>
                        <a:pt x="8" y="38"/>
                        <a:pt x="9" y="37"/>
                      </a:cubicBezTo>
                      <a:cubicBezTo>
                        <a:pt x="9" y="36"/>
                        <a:pt x="9" y="36"/>
                        <a:pt x="9" y="36"/>
                      </a:cubicBezTo>
                      <a:cubicBezTo>
                        <a:pt x="9" y="35"/>
                        <a:pt x="10" y="34"/>
                        <a:pt x="10" y="33"/>
                      </a:cubicBezTo>
                      <a:cubicBezTo>
                        <a:pt x="10" y="33"/>
                        <a:pt x="10" y="33"/>
                        <a:pt x="10" y="33"/>
                      </a:cubicBezTo>
                      <a:cubicBezTo>
                        <a:pt x="11" y="32"/>
                        <a:pt x="12" y="31"/>
                        <a:pt x="13" y="30"/>
                      </a:cubicBezTo>
                      <a:cubicBezTo>
                        <a:pt x="13" y="30"/>
                        <a:pt x="13" y="30"/>
                        <a:pt x="13" y="30"/>
                      </a:cubicBezTo>
                      <a:cubicBezTo>
                        <a:pt x="14" y="30"/>
                        <a:pt x="15" y="29"/>
                        <a:pt x="16" y="29"/>
                      </a:cubicBezTo>
                      <a:cubicBezTo>
                        <a:pt x="17" y="28"/>
                        <a:pt x="19" y="28"/>
                        <a:pt x="20" y="28"/>
                      </a:cubicBezTo>
                      <a:cubicBezTo>
                        <a:pt x="21" y="28"/>
                        <a:pt x="23" y="28"/>
                        <a:pt x="24" y="29"/>
                      </a:cubicBezTo>
                      <a:cubicBezTo>
                        <a:pt x="25" y="29"/>
                        <a:pt x="26" y="30"/>
                        <a:pt x="27" y="30"/>
                      </a:cubicBezTo>
                      <a:cubicBezTo>
                        <a:pt x="27" y="30"/>
                        <a:pt x="27" y="30"/>
                        <a:pt x="27" y="30"/>
                      </a:cubicBezTo>
                      <a:cubicBezTo>
                        <a:pt x="28" y="31"/>
                        <a:pt x="29" y="32"/>
                        <a:pt x="30" y="33"/>
                      </a:cubicBezTo>
                      <a:cubicBezTo>
                        <a:pt x="30" y="33"/>
                        <a:pt x="30" y="33"/>
                        <a:pt x="30" y="33"/>
                      </a:cubicBezTo>
                      <a:cubicBezTo>
                        <a:pt x="30" y="34"/>
                        <a:pt x="31" y="35"/>
                        <a:pt x="31" y="36"/>
                      </a:cubicBezTo>
                      <a:cubicBezTo>
                        <a:pt x="31" y="36"/>
                        <a:pt x="31" y="36"/>
                        <a:pt x="31" y="37"/>
                      </a:cubicBezTo>
                      <a:cubicBezTo>
                        <a:pt x="32" y="38"/>
                        <a:pt x="32" y="39"/>
                        <a:pt x="32" y="40"/>
                      </a:cubicBezTo>
                      <a:cubicBezTo>
                        <a:pt x="32" y="41"/>
                        <a:pt x="32" y="42"/>
                        <a:pt x="31" y="4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800"/>
                </a:p>
              </p:txBody>
            </p:sp>
            <p:sp>
              <p:nvSpPr>
                <p:cNvPr id="31" name="Freeform 59"/>
                <p:cNvSpPr>
                  <a:spLocks noEditPoints="1"/>
                </p:cNvSpPr>
                <p:nvPr/>
              </p:nvSpPr>
              <p:spPr bwMode="auto">
                <a:xfrm>
                  <a:off x="4693482" y="4810943"/>
                  <a:ext cx="110554" cy="356535"/>
                </a:xfrm>
                <a:custGeom>
                  <a:avLst/>
                  <a:gdLst>
                    <a:gd name="T0" fmla="*/ 32 w 40"/>
                    <a:gd name="T1" fmla="*/ 72 h 128"/>
                    <a:gd name="T2" fmla="*/ 32 w 40"/>
                    <a:gd name="T3" fmla="*/ 12 h 128"/>
                    <a:gd name="T4" fmla="*/ 20 w 40"/>
                    <a:gd name="T5" fmla="*/ 0 h 128"/>
                    <a:gd name="T6" fmla="*/ 8 w 40"/>
                    <a:gd name="T7" fmla="*/ 12 h 128"/>
                    <a:gd name="T8" fmla="*/ 8 w 40"/>
                    <a:gd name="T9" fmla="*/ 72 h 128"/>
                    <a:gd name="T10" fmla="*/ 0 w 40"/>
                    <a:gd name="T11" fmla="*/ 88 h 128"/>
                    <a:gd name="T12" fmla="*/ 8 w 40"/>
                    <a:gd name="T13" fmla="*/ 104 h 128"/>
                    <a:gd name="T14" fmla="*/ 8 w 40"/>
                    <a:gd name="T15" fmla="*/ 116 h 128"/>
                    <a:gd name="T16" fmla="*/ 20 w 40"/>
                    <a:gd name="T17" fmla="*/ 128 h 128"/>
                    <a:gd name="T18" fmla="*/ 32 w 40"/>
                    <a:gd name="T19" fmla="*/ 116 h 128"/>
                    <a:gd name="T20" fmla="*/ 32 w 40"/>
                    <a:gd name="T21" fmla="*/ 104 h 128"/>
                    <a:gd name="T22" fmla="*/ 40 w 40"/>
                    <a:gd name="T23" fmla="*/ 88 h 128"/>
                    <a:gd name="T24" fmla="*/ 32 w 40"/>
                    <a:gd name="T25" fmla="*/ 72 h 128"/>
                    <a:gd name="T26" fmla="*/ 16 w 40"/>
                    <a:gd name="T27" fmla="*/ 12 h 128"/>
                    <a:gd name="T28" fmla="*/ 20 w 40"/>
                    <a:gd name="T29" fmla="*/ 8 h 128"/>
                    <a:gd name="T30" fmla="*/ 24 w 40"/>
                    <a:gd name="T31" fmla="*/ 12 h 128"/>
                    <a:gd name="T32" fmla="*/ 24 w 40"/>
                    <a:gd name="T33" fmla="*/ 68 h 128"/>
                    <a:gd name="T34" fmla="*/ 20 w 40"/>
                    <a:gd name="T35" fmla="*/ 68 h 128"/>
                    <a:gd name="T36" fmla="*/ 16 w 40"/>
                    <a:gd name="T37" fmla="*/ 68 h 128"/>
                    <a:gd name="T38" fmla="*/ 16 w 40"/>
                    <a:gd name="T39" fmla="*/ 12 h 128"/>
                    <a:gd name="T40" fmla="*/ 24 w 40"/>
                    <a:gd name="T41" fmla="*/ 116 h 128"/>
                    <a:gd name="T42" fmla="*/ 20 w 40"/>
                    <a:gd name="T43" fmla="*/ 120 h 128"/>
                    <a:gd name="T44" fmla="*/ 16 w 40"/>
                    <a:gd name="T45" fmla="*/ 116 h 128"/>
                    <a:gd name="T46" fmla="*/ 16 w 40"/>
                    <a:gd name="T47" fmla="*/ 108 h 128"/>
                    <a:gd name="T48" fmla="*/ 20 w 40"/>
                    <a:gd name="T49" fmla="*/ 108 h 128"/>
                    <a:gd name="T50" fmla="*/ 24 w 40"/>
                    <a:gd name="T51" fmla="*/ 108 h 128"/>
                    <a:gd name="T52" fmla="*/ 24 w 40"/>
                    <a:gd name="T53" fmla="*/ 116 h 128"/>
                    <a:gd name="T54" fmla="*/ 31 w 40"/>
                    <a:gd name="T55" fmla="*/ 91 h 128"/>
                    <a:gd name="T56" fmla="*/ 31 w 40"/>
                    <a:gd name="T57" fmla="*/ 92 h 128"/>
                    <a:gd name="T58" fmla="*/ 30 w 40"/>
                    <a:gd name="T59" fmla="*/ 95 h 128"/>
                    <a:gd name="T60" fmla="*/ 30 w 40"/>
                    <a:gd name="T61" fmla="*/ 95 h 128"/>
                    <a:gd name="T62" fmla="*/ 27 w 40"/>
                    <a:gd name="T63" fmla="*/ 98 h 128"/>
                    <a:gd name="T64" fmla="*/ 27 w 40"/>
                    <a:gd name="T65" fmla="*/ 98 h 128"/>
                    <a:gd name="T66" fmla="*/ 24 w 40"/>
                    <a:gd name="T67" fmla="*/ 99 h 128"/>
                    <a:gd name="T68" fmla="*/ 20 w 40"/>
                    <a:gd name="T69" fmla="*/ 100 h 128"/>
                    <a:gd name="T70" fmla="*/ 16 w 40"/>
                    <a:gd name="T71" fmla="*/ 99 h 128"/>
                    <a:gd name="T72" fmla="*/ 13 w 40"/>
                    <a:gd name="T73" fmla="*/ 98 h 128"/>
                    <a:gd name="T74" fmla="*/ 13 w 40"/>
                    <a:gd name="T75" fmla="*/ 98 h 128"/>
                    <a:gd name="T76" fmla="*/ 10 w 40"/>
                    <a:gd name="T77" fmla="*/ 95 h 128"/>
                    <a:gd name="T78" fmla="*/ 10 w 40"/>
                    <a:gd name="T79" fmla="*/ 95 h 128"/>
                    <a:gd name="T80" fmla="*/ 9 w 40"/>
                    <a:gd name="T81" fmla="*/ 92 h 128"/>
                    <a:gd name="T82" fmla="*/ 9 w 40"/>
                    <a:gd name="T83" fmla="*/ 91 h 128"/>
                    <a:gd name="T84" fmla="*/ 8 w 40"/>
                    <a:gd name="T85" fmla="*/ 88 h 128"/>
                    <a:gd name="T86" fmla="*/ 9 w 40"/>
                    <a:gd name="T87" fmla="*/ 85 h 128"/>
                    <a:gd name="T88" fmla="*/ 9 w 40"/>
                    <a:gd name="T89" fmla="*/ 84 h 128"/>
                    <a:gd name="T90" fmla="*/ 10 w 40"/>
                    <a:gd name="T91" fmla="*/ 81 h 128"/>
                    <a:gd name="T92" fmla="*/ 10 w 40"/>
                    <a:gd name="T93" fmla="*/ 81 h 128"/>
                    <a:gd name="T94" fmla="*/ 13 w 40"/>
                    <a:gd name="T95" fmla="*/ 78 h 128"/>
                    <a:gd name="T96" fmla="*/ 13 w 40"/>
                    <a:gd name="T97" fmla="*/ 78 h 128"/>
                    <a:gd name="T98" fmla="*/ 16 w 40"/>
                    <a:gd name="T99" fmla="*/ 77 h 128"/>
                    <a:gd name="T100" fmla="*/ 20 w 40"/>
                    <a:gd name="T101" fmla="*/ 76 h 128"/>
                    <a:gd name="T102" fmla="*/ 24 w 40"/>
                    <a:gd name="T103" fmla="*/ 77 h 128"/>
                    <a:gd name="T104" fmla="*/ 27 w 40"/>
                    <a:gd name="T105" fmla="*/ 78 h 128"/>
                    <a:gd name="T106" fmla="*/ 27 w 40"/>
                    <a:gd name="T107" fmla="*/ 78 h 128"/>
                    <a:gd name="T108" fmla="*/ 30 w 40"/>
                    <a:gd name="T109" fmla="*/ 81 h 128"/>
                    <a:gd name="T110" fmla="*/ 30 w 40"/>
                    <a:gd name="T111" fmla="*/ 81 h 128"/>
                    <a:gd name="T112" fmla="*/ 31 w 40"/>
                    <a:gd name="T113" fmla="*/ 84 h 128"/>
                    <a:gd name="T114" fmla="*/ 31 w 40"/>
                    <a:gd name="T115" fmla="*/ 85 h 128"/>
                    <a:gd name="T116" fmla="*/ 32 w 40"/>
                    <a:gd name="T117" fmla="*/ 88 h 128"/>
                    <a:gd name="T118" fmla="*/ 31 w 40"/>
                    <a:gd name="T119" fmla="*/ 91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0" h="128">
                      <a:moveTo>
                        <a:pt x="32" y="72"/>
                      </a:moveTo>
                      <a:cubicBezTo>
                        <a:pt x="32" y="12"/>
                        <a:pt x="32" y="12"/>
                        <a:pt x="32" y="12"/>
                      </a:cubicBezTo>
                      <a:cubicBezTo>
                        <a:pt x="32" y="5"/>
                        <a:pt x="27" y="0"/>
                        <a:pt x="20" y="0"/>
                      </a:cubicBezTo>
                      <a:cubicBezTo>
                        <a:pt x="13" y="0"/>
                        <a:pt x="8" y="5"/>
                        <a:pt x="8" y="12"/>
                      </a:cubicBezTo>
                      <a:cubicBezTo>
                        <a:pt x="8" y="72"/>
                        <a:pt x="8" y="72"/>
                        <a:pt x="8" y="72"/>
                      </a:cubicBezTo>
                      <a:cubicBezTo>
                        <a:pt x="3" y="76"/>
                        <a:pt x="0" y="81"/>
                        <a:pt x="0" y="88"/>
                      </a:cubicBezTo>
                      <a:cubicBezTo>
                        <a:pt x="0" y="95"/>
                        <a:pt x="3" y="100"/>
                        <a:pt x="8" y="104"/>
                      </a:cubicBezTo>
                      <a:cubicBezTo>
                        <a:pt x="8" y="116"/>
                        <a:pt x="8" y="116"/>
                        <a:pt x="8" y="116"/>
                      </a:cubicBezTo>
                      <a:cubicBezTo>
                        <a:pt x="8" y="123"/>
                        <a:pt x="13" y="128"/>
                        <a:pt x="20" y="128"/>
                      </a:cubicBezTo>
                      <a:cubicBezTo>
                        <a:pt x="27" y="128"/>
                        <a:pt x="32" y="123"/>
                        <a:pt x="32" y="116"/>
                      </a:cubicBezTo>
                      <a:cubicBezTo>
                        <a:pt x="32" y="104"/>
                        <a:pt x="32" y="104"/>
                        <a:pt x="32" y="104"/>
                      </a:cubicBezTo>
                      <a:cubicBezTo>
                        <a:pt x="37" y="100"/>
                        <a:pt x="40" y="95"/>
                        <a:pt x="40" y="88"/>
                      </a:cubicBezTo>
                      <a:cubicBezTo>
                        <a:pt x="40" y="81"/>
                        <a:pt x="37" y="76"/>
                        <a:pt x="32" y="72"/>
                      </a:cubicBezTo>
                      <a:close/>
                      <a:moveTo>
                        <a:pt x="16" y="12"/>
                      </a:moveTo>
                      <a:cubicBezTo>
                        <a:pt x="16" y="10"/>
                        <a:pt x="18" y="8"/>
                        <a:pt x="20" y="8"/>
                      </a:cubicBezTo>
                      <a:cubicBezTo>
                        <a:pt x="22" y="8"/>
                        <a:pt x="24" y="10"/>
                        <a:pt x="24" y="12"/>
                      </a:cubicBezTo>
                      <a:cubicBezTo>
                        <a:pt x="24" y="68"/>
                        <a:pt x="24" y="68"/>
                        <a:pt x="24" y="68"/>
                      </a:cubicBezTo>
                      <a:cubicBezTo>
                        <a:pt x="23" y="68"/>
                        <a:pt x="21" y="68"/>
                        <a:pt x="20" y="68"/>
                      </a:cubicBezTo>
                      <a:cubicBezTo>
                        <a:pt x="19" y="68"/>
                        <a:pt x="17" y="68"/>
                        <a:pt x="16" y="68"/>
                      </a:cubicBezTo>
                      <a:lnTo>
                        <a:pt x="16" y="12"/>
                      </a:lnTo>
                      <a:close/>
                      <a:moveTo>
                        <a:pt x="24" y="116"/>
                      </a:moveTo>
                      <a:cubicBezTo>
                        <a:pt x="24" y="118"/>
                        <a:pt x="22" y="120"/>
                        <a:pt x="20" y="120"/>
                      </a:cubicBezTo>
                      <a:cubicBezTo>
                        <a:pt x="18" y="120"/>
                        <a:pt x="16" y="118"/>
                        <a:pt x="16" y="116"/>
                      </a:cubicBezTo>
                      <a:cubicBezTo>
                        <a:pt x="16" y="108"/>
                        <a:pt x="16" y="108"/>
                        <a:pt x="16" y="108"/>
                      </a:cubicBezTo>
                      <a:cubicBezTo>
                        <a:pt x="17" y="108"/>
                        <a:pt x="19" y="108"/>
                        <a:pt x="20" y="108"/>
                      </a:cubicBezTo>
                      <a:cubicBezTo>
                        <a:pt x="21" y="108"/>
                        <a:pt x="23" y="108"/>
                        <a:pt x="24" y="108"/>
                      </a:cubicBezTo>
                      <a:lnTo>
                        <a:pt x="24" y="116"/>
                      </a:lnTo>
                      <a:close/>
                      <a:moveTo>
                        <a:pt x="31" y="91"/>
                      </a:moveTo>
                      <a:cubicBezTo>
                        <a:pt x="31" y="92"/>
                        <a:pt x="31" y="92"/>
                        <a:pt x="31" y="92"/>
                      </a:cubicBezTo>
                      <a:cubicBezTo>
                        <a:pt x="31" y="93"/>
                        <a:pt x="30" y="94"/>
                        <a:pt x="30" y="95"/>
                      </a:cubicBezTo>
                      <a:cubicBezTo>
                        <a:pt x="30" y="95"/>
                        <a:pt x="30" y="95"/>
                        <a:pt x="30" y="95"/>
                      </a:cubicBezTo>
                      <a:cubicBezTo>
                        <a:pt x="29" y="96"/>
                        <a:pt x="28" y="97"/>
                        <a:pt x="27" y="98"/>
                      </a:cubicBezTo>
                      <a:cubicBezTo>
                        <a:pt x="27" y="98"/>
                        <a:pt x="27" y="98"/>
                        <a:pt x="27" y="98"/>
                      </a:cubicBezTo>
                      <a:cubicBezTo>
                        <a:pt x="26" y="98"/>
                        <a:pt x="25" y="99"/>
                        <a:pt x="24" y="99"/>
                      </a:cubicBezTo>
                      <a:cubicBezTo>
                        <a:pt x="23" y="100"/>
                        <a:pt x="21" y="100"/>
                        <a:pt x="20" y="100"/>
                      </a:cubicBezTo>
                      <a:cubicBezTo>
                        <a:pt x="19" y="100"/>
                        <a:pt x="17" y="100"/>
                        <a:pt x="16" y="99"/>
                      </a:cubicBezTo>
                      <a:cubicBezTo>
                        <a:pt x="15" y="99"/>
                        <a:pt x="14" y="98"/>
                        <a:pt x="13" y="98"/>
                      </a:cubicBezTo>
                      <a:cubicBezTo>
                        <a:pt x="13" y="98"/>
                        <a:pt x="13" y="98"/>
                        <a:pt x="13" y="98"/>
                      </a:cubicBezTo>
                      <a:cubicBezTo>
                        <a:pt x="12" y="97"/>
                        <a:pt x="11" y="96"/>
                        <a:pt x="10" y="95"/>
                      </a:cubicBezTo>
                      <a:cubicBezTo>
                        <a:pt x="10" y="95"/>
                        <a:pt x="10" y="95"/>
                        <a:pt x="10" y="95"/>
                      </a:cubicBezTo>
                      <a:cubicBezTo>
                        <a:pt x="10" y="94"/>
                        <a:pt x="9" y="93"/>
                        <a:pt x="9" y="92"/>
                      </a:cubicBezTo>
                      <a:cubicBezTo>
                        <a:pt x="9" y="92"/>
                        <a:pt x="9" y="92"/>
                        <a:pt x="9" y="91"/>
                      </a:cubicBezTo>
                      <a:cubicBezTo>
                        <a:pt x="8" y="90"/>
                        <a:pt x="8" y="89"/>
                        <a:pt x="8" y="88"/>
                      </a:cubicBezTo>
                      <a:cubicBezTo>
                        <a:pt x="8" y="87"/>
                        <a:pt x="8" y="86"/>
                        <a:pt x="9" y="85"/>
                      </a:cubicBezTo>
                      <a:cubicBezTo>
                        <a:pt x="9" y="84"/>
                        <a:pt x="9" y="84"/>
                        <a:pt x="9" y="84"/>
                      </a:cubicBezTo>
                      <a:cubicBezTo>
                        <a:pt x="9" y="83"/>
                        <a:pt x="10" y="82"/>
                        <a:pt x="10" y="81"/>
                      </a:cubicBezTo>
                      <a:cubicBezTo>
                        <a:pt x="10" y="81"/>
                        <a:pt x="10" y="81"/>
                        <a:pt x="10" y="81"/>
                      </a:cubicBezTo>
                      <a:cubicBezTo>
                        <a:pt x="11" y="80"/>
                        <a:pt x="12" y="79"/>
                        <a:pt x="13" y="78"/>
                      </a:cubicBezTo>
                      <a:cubicBezTo>
                        <a:pt x="13" y="78"/>
                        <a:pt x="13" y="78"/>
                        <a:pt x="13" y="78"/>
                      </a:cubicBezTo>
                      <a:cubicBezTo>
                        <a:pt x="14" y="78"/>
                        <a:pt x="15" y="77"/>
                        <a:pt x="16" y="77"/>
                      </a:cubicBezTo>
                      <a:cubicBezTo>
                        <a:pt x="17" y="76"/>
                        <a:pt x="19" y="76"/>
                        <a:pt x="20" y="76"/>
                      </a:cubicBezTo>
                      <a:cubicBezTo>
                        <a:pt x="21" y="76"/>
                        <a:pt x="23" y="76"/>
                        <a:pt x="24" y="77"/>
                      </a:cubicBezTo>
                      <a:cubicBezTo>
                        <a:pt x="25" y="77"/>
                        <a:pt x="26" y="78"/>
                        <a:pt x="27" y="78"/>
                      </a:cubicBezTo>
                      <a:cubicBezTo>
                        <a:pt x="27" y="78"/>
                        <a:pt x="27" y="78"/>
                        <a:pt x="27" y="78"/>
                      </a:cubicBezTo>
                      <a:cubicBezTo>
                        <a:pt x="28" y="79"/>
                        <a:pt x="29" y="80"/>
                        <a:pt x="30" y="81"/>
                      </a:cubicBezTo>
                      <a:cubicBezTo>
                        <a:pt x="30" y="81"/>
                        <a:pt x="30" y="81"/>
                        <a:pt x="30" y="81"/>
                      </a:cubicBezTo>
                      <a:cubicBezTo>
                        <a:pt x="30" y="82"/>
                        <a:pt x="31" y="83"/>
                        <a:pt x="31" y="84"/>
                      </a:cubicBezTo>
                      <a:cubicBezTo>
                        <a:pt x="31" y="84"/>
                        <a:pt x="31" y="84"/>
                        <a:pt x="31" y="85"/>
                      </a:cubicBezTo>
                      <a:cubicBezTo>
                        <a:pt x="32" y="86"/>
                        <a:pt x="32" y="87"/>
                        <a:pt x="32" y="88"/>
                      </a:cubicBezTo>
                      <a:cubicBezTo>
                        <a:pt x="32" y="89"/>
                        <a:pt x="32" y="90"/>
                        <a:pt x="31" y="9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800"/>
                </a:p>
              </p:txBody>
            </p:sp>
          </p:grpSp>
        </p:grpSp>
        <p:sp>
          <p:nvSpPr>
            <p:cNvPr id="45" name="Rectangle 2"/>
            <p:cNvSpPr/>
            <p:nvPr/>
          </p:nvSpPr>
          <p:spPr bwMode="auto">
            <a:xfrm>
              <a:off x="2138549" y="3249075"/>
              <a:ext cx="1867348" cy="464707"/>
            </a:xfrm>
            <a:prstGeom prst="rect">
              <a:avLst/>
            </a:prstGeom>
            <a:noFill/>
            <a:ln>
              <a:noFill/>
            </a:ln>
          </p:spPr>
          <p:txBody>
            <a:bodyPr lIns="0" tIns="0" rIns="0" bIns="0" anchor="ctr"/>
            <a:lstStyle/>
            <a:p>
              <a:r>
                <a:rPr lang="zh-CN" altLang="en-US" sz="1200" b="1" dirty="0">
                  <a:latin typeface="Lato" panose="020F0502020204030203" pitchFamily="34" charset="0"/>
                  <a:ea typeface="Open Sans Extrabold" panose="020B0906030804020204" pitchFamily="34" charset="0"/>
                  <a:cs typeface="Lato" panose="020F0502020204030203" pitchFamily="34" charset="0"/>
                  <a:sym typeface="Lato Bold" charset="0"/>
                </a:rPr>
                <a:t>时间： </a:t>
              </a:r>
              <a:r>
                <a:rPr lang="en-US" altLang="zh-CN" sz="1200" b="1" dirty="0" smtClean="0">
                  <a:latin typeface="Lato" panose="020F0502020204030203" pitchFamily="34" charset="0"/>
                  <a:ea typeface="Open Sans Extrabold" panose="020B0906030804020204" pitchFamily="34" charset="0"/>
                  <a:cs typeface="Lato" panose="020F0502020204030203" pitchFamily="34" charset="0"/>
                  <a:sym typeface="Lato Bold" charset="0"/>
                </a:rPr>
                <a:t>1500-2008</a:t>
              </a:r>
            </a:p>
            <a:p>
              <a:pPr algn="l"/>
              <a:endParaRPr lang="en-US" sz="1200" b="1" dirty="0">
                <a:latin typeface="Lato" panose="020F0502020204030203" pitchFamily="34" charset="0"/>
                <a:ea typeface="Open Sans Extrabold" panose="020B0906030804020204" pitchFamily="34" charset="0"/>
                <a:cs typeface="Lato" panose="020F0502020204030203" pitchFamily="34" charset="0"/>
                <a:sym typeface="Lato Bold" charset="0"/>
              </a:endParaRPr>
            </a:p>
          </p:txBody>
        </p:sp>
      </p:grpSp>
      <p:grpSp>
        <p:nvGrpSpPr>
          <p:cNvPr id="12" name="组合 11">
            <a:extLst>
              <a:ext uri="{FF2B5EF4-FFF2-40B4-BE49-F238E27FC236}">
                <a16:creationId xmlns="" xmlns:a16="http://schemas.microsoft.com/office/drawing/2014/main" id="{656F9A42-D7F6-4F6C-AF1E-5565DC3D4701}"/>
              </a:ext>
            </a:extLst>
          </p:cNvPr>
          <p:cNvGrpSpPr/>
          <p:nvPr/>
        </p:nvGrpSpPr>
        <p:grpSpPr>
          <a:xfrm>
            <a:off x="842095" y="3572068"/>
            <a:ext cx="2168817" cy="562784"/>
            <a:chOff x="1122793" y="4804382"/>
            <a:chExt cx="2891756" cy="750378"/>
          </a:xfrm>
        </p:grpSpPr>
        <p:grpSp>
          <p:nvGrpSpPr>
            <p:cNvPr id="39" name="Group 38"/>
            <p:cNvGrpSpPr/>
            <p:nvPr/>
          </p:nvGrpSpPr>
          <p:grpSpPr>
            <a:xfrm flipH="1">
              <a:off x="1122793" y="4804382"/>
              <a:ext cx="752008" cy="750378"/>
              <a:chOff x="8963079" y="3100785"/>
              <a:chExt cx="823913" cy="823913"/>
            </a:xfrm>
          </p:grpSpPr>
          <p:sp>
            <p:nvSpPr>
              <p:cNvPr id="40" name="Oval 68"/>
              <p:cNvSpPr>
                <a:spLocks noChangeArrowheads="1"/>
              </p:cNvSpPr>
              <p:nvPr/>
            </p:nvSpPr>
            <p:spPr bwMode="auto">
              <a:xfrm>
                <a:off x="8963079" y="3100785"/>
                <a:ext cx="823913" cy="823913"/>
              </a:xfrm>
              <a:prstGeom prst="ellipse">
                <a:avLst/>
              </a:prstGeom>
              <a:solidFill>
                <a:srgbClr val="063D54"/>
              </a:solidFill>
              <a:ln w="57150">
                <a:noFill/>
                <a:round/>
              </a:ln>
              <a:effectLst>
                <a:outerShdw blurRad="76200" dir="18900000" sy="23000" kx="-1200000" algn="bl" rotWithShape="0">
                  <a:prstClr val="black">
                    <a:alpha val="20000"/>
                  </a:prstClr>
                </a:outerShdw>
              </a:effectLst>
            </p:spPr>
            <p:txBody>
              <a:bodyPr vert="horz" wrap="square" lIns="91440" tIns="45720" rIns="91440" bIns="45720" numCol="1" anchor="t" anchorCtr="0" compatLnSpc="1"/>
              <a:lstStyle/>
              <a:p>
                <a:endParaRPr lang="en-US" sz="800"/>
              </a:p>
            </p:txBody>
          </p:sp>
          <p:grpSp>
            <p:nvGrpSpPr>
              <p:cNvPr id="41" name="Group 40"/>
              <p:cNvGrpSpPr/>
              <p:nvPr/>
            </p:nvGrpSpPr>
            <p:grpSpPr>
              <a:xfrm>
                <a:off x="9215683" y="3334473"/>
                <a:ext cx="356535" cy="356535"/>
                <a:chOff x="5284944" y="4097872"/>
                <a:chExt cx="356535" cy="356535"/>
              </a:xfrm>
              <a:solidFill>
                <a:schemeClr val="bg1"/>
              </a:solidFill>
            </p:grpSpPr>
            <p:sp>
              <p:nvSpPr>
                <p:cNvPr id="42" name="Freeform 41"/>
                <p:cNvSpPr>
                  <a:spLocks noEditPoints="1"/>
                </p:cNvSpPr>
                <p:nvPr/>
              </p:nvSpPr>
              <p:spPr bwMode="auto">
                <a:xfrm>
                  <a:off x="5284944" y="4097872"/>
                  <a:ext cx="356535" cy="356535"/>
                </a:xfrm>
                <a:custGeom>
                  <a:avLst/>
                  <a:gdLst>
                    <a:gd name="T0" fmla="*/ 83 w 128"/>
                    <a:gd name="T1" fmla="*/ 40 h 128"/>
                    <a:gd name="T2" fmla="*/ 64 w 128"/>
                    <a:gd name="T3" fmla="*/ 0 h 128"/>
                    <a:gd name="T4" fmla="*/ 36 w 128"/>
                    <a:gd name="T5" fmla="*/ 41 h 128"/>
                    <a:gd name="T6" fmla="*/ 32 w 128"/>
                    <a:gd name="T7" fmla="*/ 43 h 128"/>
                    <a:gd name="T8" fmla="*/ 12 w 128"/>
                    <a:gd name="T9" fmla="*/ 40 h 128"/>
                    <a:gd name="T10" fmla="*/ 0 w 128"/>
                    <a:gd name="T11" fmla="*/ 116 h 128"/>
                    <a:gd name="T12" fmla="*/ 24 w 128"/>
                    <a:gd name="T13" fmla="*/ 128 h 128"/>
                    <a:gd name="T14" fmla="*/ 35 w 128"/>
                    <a:gd name="T15" fmla="*/ 121 h 128"/>
                    <a:gd name="T16" fmla="*/ 36 w 128"/>
                    <a:gd name="T17" fmla="*/ 121 h 128"/>
                    <a:gd name="T18" fmla="*/ 76 w 128"/>
                    <a:gd name="T19" fmla="*/ 128 h 128"/>
                    <a:gd name="T20" fmla="*/ 112 w 128"/>
                    <a:gd name="T21" fmla="*/ 120 h 128"/>
                    <a:gd name="T22" fmla="*/ 114 w 128"/>
                    <a:gd name="T23" fmla="*/ 109 h 128"/>
                    <a:gd name="T24" fmla="*/ 121 w 128"/>
                    <a:gd name="T25" fmla="*/ 88 h 128"/>
                    <a:gd name="T26" fmla="*/ 124 w 128"/>
                    <a:gd name="T27" fmla="*/ 67 h 128"/>
                    <a:gd name="T28" fmla="*/ 128 w 128"/>
                    <a:gd name="T29" fmla="*/ 58 h 128"/>
                    <a:gd name="T30" fmla="*/ 117 w 128"/>
                    <a:gd name="T31" fmla="*/ 42 h 128"/>
                    <a:gd name="T32" fmla="*/ 24 w 128"/>
                    <a:gd name="T33" fmla="*/ 120 h 128"/>
                    <a:gd name="T34" fmla="*/ 8 w 128"/>
                    <a:gd name="T35" fmla="*/ 116 h 128"/>
                    <a:gd name="T36" fmla="*/ 12 w 128"/>
                    <a:gd name="T37" fmla="*/ 48 h 128"/>
                    <a:gd name="T38" fmla="*/ 28 w 128"/>
                    <a:gd name="T39" fmla="*/ 52 h 128"/>
                    <a:gd name="T40" fmla="*/ 120 w 128"/>
                    <a:gd name="T41" fmla="*/ 58 h 128"/>
                    <a:gd name="T42" fmla="*/ 104 w 128"/>
                    <a:gd name="T43" fmla="*/ 64 h 128"/>
                    <a:gd name="T44" fmla="*/ 104 w 128"/>
                    <a:gd name="T45" fmla="*/ 68 h 128"/>
                    <a:gd name="T46" fmla="*/ 118 w 128"/>
                    <a:gd name="T47" fmla="*/ 75 h 128"/>
                    <a:gd name="T48" fmla="*/ 100 w 128"/>
                    <a:gd name="T49" fmla="*/ 84 h 128"/>
                    <a:gd name="T50" fmla="*/ 100 w 128"/>
                    <a:gd name="T51" fmla="*/ 88 h 128"/>
                    <a:gd name="T52" fmla="*/ 113 w 128"/>
                    <a:gd name="T53" fmla="*/ 96 h 128"/>
                    <a:gd name="T54" fmla="*/ 96 w 128"/>
                    <a:gd name="T55" fmla="*/ 104 h 128"/>
                    <a:gd name="T56" fmla="*/ 96 w 128"/>
                    <a:gd name="T57" fmla="*/ 108 h 128"/>
                    <a:gd name="T58" fmla="*/ 106 w 128"/>
                    <a:gd name="T59" fmla="*/ 114 h 128"/>
                    <a:gd name="T60" fmla="*/ 98 w 128"/>
                    <a:gd name="T61" fmla="*/ 120 h 128"/>
                    <a:gd name="T62" fmla="*/ 54 w 128"/>
                    <a:gd name="T63" fmla="*/ 117 h 128"/>
                    <a:gd name="T64" fmla="*/ 32 w 128"/>
                    <a:gd name="T65" fmla="*/ 110 h 128"/>
                    <a:gd name="T66" fmla="*/ 35 w 128"/>
                    <a:gd name="T67" fmla="*/ 50 h 128"/>
                    <a:gd name="T68" fmla="*/ 60 w 128"/>
                    <a:gd name="T69" fmla="*/ 12 h 128"/>
                    <a:gd name="T70" fmla="*/ 76 w 128"/>
                    <a:gd name="T71" fmla="*/ 27 h 128"/>
                    <a:gd name="T72" fmla="*/ 115 w 128"/>
                    <a:gd name="T73" fmla="*/ 50 h 128"/>
                    <a:gd name="T74" fmla="*/ 120 w 128"/>
                    <a:gd name="T75" fmla="*/ 5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8" h="128">
                      <a:moveTo>
                        <a:pt x="117" y="42"/>
                      </a:moveTo>
                      <a:cubicBezTo>
                        <a:pt x="112" y="41"/>
                        <a:pt x="100" y="41"/>
                        <a:pt x="83" y="40"/>
                      </a:cubicBezTo>
                      <a:cubicBezTo>
                        <a:pt x="84" y="36"/>
                        <a:pt x="84" y="33"/>
                        <a:pt x="84" y="27"/>
                      </a:cubicBezTo>
                      <a:cubicBezTo>
                        <a:pt x="84" y="13"/>
                        <a:pt x="73" y="0"/>
                        <a:pt x="64" y="0"/>
                      </a:cubicBezTo>
                      <a:cubicBezTo>
                        <a:pt x="57" y="0"/>
                        <a:pt x="52" y="5"/>
                        <a:pt x="52" y="12"/>
                      </a:cubicBezTo>
                      <a:cubicBezTo>
                        <a:pt x="52" y="20"/>
                        <a:pt x="49" y="34"/>
                        <a:pt x="36" y="41"/>
                      </a:cubicBezTo>
                      <a:cubicBezTo>
                        <a:pt x="35" y="41"/>
                        <a:pt x="32" y="43"/>
                        <a:pt x="32" y="43"/>
                      </a:cubicBezTo>
                      <a:cubicBezTo>
                        <a:pt x="32" y="43"/>
                        <a:pt x="32" y="43"/>
                        <a:pt x="32" y="43"/>
                      </a:cubicBezTo>
                      <a:cubicBezTo>
                        <a:pt x="30" y="41"/>
                        <a:pt x="27" y="40"/>
                        <a:pt x="24" y="40"/>
                      </a:cubicBezTo>
                      <a:cubicBezTo>
                        <a:pt x="12" y="40"/>
                        <a:pt x="12" y="40"/>
                        <a:pt x="12" y="40"/>
                      </a:cubicBezTo>
                      <a:cubicBezTo>
                        <a:pt x="5" y="40"/>
                        <a:pt x="0" y="45"/>
                        <a:pt x="0" y="52"/>
                      </a:cubicBezTo>
                      <a:cubicBezTo>
                        <a:pt x="0" y="116"/>
                        <a:pt x="0" y="116"/>
                        <a:pt x="0" y="116"/>
                      </a:cubicBezTo>
                      <a:cubicBezTo>
                        <a:pt x="0" y="123"/>
                        <a:pt x="5" y="128"/>
                        <a:pt x="12" y="128"/>
                      </a:cubicBezTo>
                      <a:cubicBezTo>
                        <a:pt x="24" y="128"/>
                        <a:pt x="24" y="128"/>
                        <a:pt x="24" y="128"/>
                      </a:cubicBezTo>
                      <a:cubicBezTo>
                        <a:pt x="29" y="128"/>
                        <a:pt x="33" y="125"/>
                        <a:pt x="35" y="121"/>
                      </a:cubicBezTo>
                      <a:cubicBezTo>
                        <a:pt x="35" y="121"/>
                        <a:pt x="35" y="121"/>
                        <a:pt x="35" y="121"/>
                      </a:cubicBezTo>
                      <a:cubicBezTo>
                        <a:pt x="35" y="121"/>
                        <a:pt x="35" y="121"/>
                        <a:pt x="36" y="121"/>
                      </a:cubicBezTo>
                      <a:cubicBezTo>
                        <a:pt x="36" y="121"/>
                        <a:pt x="36" y="121"/>
                        <a:pt x="36" y="121"/>
                      </a:cubicBezTo>
                      <a:cubicBezTo>
                        <a:pt x="38" y="122"/>
                        <a:pt x="43" y="123"/>
                        <a:pt x="52" y="125"/>
                      </a:cubicBezTo>
                      <a:cubicBezTo>
                        <a:pt x="54" y="126"/>
                        <a:pt x="65" y="128"/>
                        <a:pt x="76" y="128"/>
                      </a:cubicBezTo>
                      <a:cubicBezTo>
                        <a:pt x="98" y="128"/>
                        <a:pt x="98" y="128"/>
                        <a:pt x="98" y="128"/>
                      </a:cubicBezTo>
                      <a:cubicBezTo>
                        <a:pt x="105" y="128"/>
                        <a:pt x="109" y="125"/>
                        <a:pt x="112" y="120"/>
                      </a:cubicBezTo>
                      <a:cubicBezTo>
                        <a:pt x="112" y="120"/>
                        <a:pt x="113" y="118"/>
                        <a:pt x="114" y="116"/>
                      </a:cubicBezTo>
                      <a:cubicBezTo>
                        <a:pt x="115" y="114"/>
                        <a:pt x="115" y="112"/>
                        <a:pt x="114" y="109"/>
                      </a:cubicBezTo>
                      <a:cubicBezTo>
                        <a:pt x="118" y="106"/>
                        <a:pt x="120" y="102"/>
                        <a:pt x="121" y="99"/>
                      </a:cubicBezTo>
                      <a:cubicBezTo>
                        <a:pt x="122" y="94"/>
                        <a:pt x="122" y="90"/>
                        <a:pt x="121" y="88"/>
                      </a:cubicBezTo>
                      <a:cubicBezTo>
                        <a:pt x="123" y="85"/>
                        <a:pt x="125" y="82"/>
                        <a:pt x="126" y="77"/>
                      </a:cubicBezTo>
                      <a:cubicBezTo>
                        <a:pt x="127" y="73"/>
                        <a:pt x="126" y="70"/>
                        <a:pt x="124" y="67"/>
                      </a:cubicBezTo>
                      <a:cubicBezTo>
                        <a:pt x="127" y="65"/>
                        <a:pt x="128" y="61"/>
                        <a:pt x="128" y="58"/>
                      </a:cubicBezTo>
                      <a:cubicBezTo>
                        <a:pt x="128" y="58"/>
                        <a:pt x="128" y="58"/>
                        <a:pt x="128" y="58"/>
                      </a:cubicBezTo>
                      <a:cubicBezTo>
                        <a:pt x="128" y="57"/>
                        <a:pt x="128" y="57"/>
                        <a:pt x="128" y="56"/>
                      </a:cubicBezTo>
                      <a:cubicBezTo>
                        <a:pt x="128" y="51"/>
                        <a:pt x="125" y="44"/>
                        <a:pt x="117" y="42"/>
                      </a:cubicBezTo>
                      <a:close/>
                      <a:moveTo>
                        <a:pt x="28" y="116"/>
                      </a:moveTo>
                      <a:cubicBezTo>
                        <a:pt x="28" y="118"/>
                        <a:pt x="26" y="120"/>
                        <a:pt x="24" y="120"/>
                      </a:cubicBezTo>
                      <a:cubicBezTo>
                        <a:pt x="12" y="120"/>
                        <a:pt x="12" y="120"/>
                        <a:pt x="12" y="120"/>
                      </a:cubicBezTo>
                      <a:cubicBezTo>
                        <a:pt x="10" y="120"/>
                        <a:pt x="8" y="118"/>
                        <a:pt x="8" y="116"/>
                      </a:cubicBezTo>
                      <a:cubicBezTo>
                        <a:pt x="8" y="52"/>
                        <a:pt x="8" y="52"/>
                        <a:pt x="8" y="52"/>
                      </a:cubicBezTo>
                      <a:cubicBezTo>
                        <a:pt x="8" y="50"/>
                        <a:pt x="10" y="48"/>
                        <a:pt x="12" y="48"/>
                      </a:cubicBezTo>
                      <a:cubicBezTo>
                        <a:pt x="24" y="48"/>
                        <a:pt x="24" y="48"/>
                        <a:pt x="24" y="48"/>
                      </a:cubicBezTo>
                      <a:cubicBezTo>
                        <a:pt x="26" y="48"/>
                        <a:pt x="28" y="50"/>
                        <a:pt x="28" y="52"/>
                      </a:cubicBezTo>
                      <a:lnTo>
                        <a:pt x="28" y="116"/>
                      </a:lnTo>
                      <a:close/>
                      <a:moveTo>
                        <a:pt x="120" y="58"/>
                      </a:moveTo>
                      <a:cubicBezTo>
                        <a:pt x="120" y="60"/>
                        <a:pt x="119" y="64"/>
                        <a:pt x="112" y="64"/>
                      </a:cubicBezTo>
                      <a:cubicBezTo>
                        <a:pt x="106" y="64"/>
                        <a:pt x="104" y="64"/>
                        <a:pt x="104" y="64"/>
                      </a:cubicBezTo>
                      <a:cubicBezTo>
                        <a:pt x="103" y="64"/>
                        <a:pt x="102" y="65"/>
                        <a:pt x="102" y="66"/>
                      </a:cubicBezTo>
                      <a:cubicBezTo>
                        <a:pt x="102" y="67"/>
                        <a:pt x="103" y="68"/>
                        <a:pt x="104" y="68"/>
                      </a:cubicBezTo>
                      <a:cubicBezTo>
                        <a:pt x="104" y="68"/>
                        <a:pt x="106" y="68"/>
                        <a:pt x="112" y="68"/>
                      </a:cubicBezTo>
                      <a:cubicBezTo>
                        <a:pt x="118" y="68"/>
                        <a:pt x="119" y="73"/>
                        <a:pt x="118" y="75"/>
                      </a:cubicBezTo>
                      <a:cubicBezTo>
                        <a:pt x="118" y="78"/>
                        <a:pt x="116" y="84"/>
                        <a:pt x="110" y="84"/>
                      </a:cubicBezTo>
                      <a:cubicBezTo>
                        <a:pt x="103" y="84"/>
                        <a:pt x="100" y="84"/>
                        <a:pt x="100" y="84"/>
                      </a:cubicBezTo>
                      <a:cubicBezTo>
                        <a:pt x="99" y="84"/>
                        <a:pt x="98" y="85"/>
                        <a:pt x="98" y="86"/>
                      </a:cubicBezTo>
                      <a:cubicBezTo>
                        <a:pt x="98" y="87"/>
                        <a:pt x="99" y="88"/>
                        <a:pt x="100" y="88"/>
                      </a:cubicBezTo>
                      <a:cubicBezTo>
                        <a:pt x="100" y="88"/>
                        <a:pt x="105" y="88"/>
                        <a:pt x="108" y="88"/>
                      </a:cubicBezTo>
                      <a:cubicBezTo>
                        <a:pt x="115" y="88"/>
                        <a:pt x="114" y="93"/>
                        <a:pt x="113" y="96"/>
                      </a:cubicBezTo>
                      <a:cubicBezTo>
                        <a:pt x="112" y="100"/>
                        <a:pt x="111" y="104"/>
                        <a:pt x="103" y="104"/>
                      </a:cubicBezTo>
                      <a:cubicBezTo>
                        <a:pt x="100" y="104"/>
                        <a:pt x="96" y="104"/>
                        <a:pt x="96" y="104"/>
                      </a:cubicBezTo>
                      <a:cubicBezTo>
                        <a:pt x="95" y="104"/>
                        <a:pt x="94" y="105"/>
                        <a:pt x="94" y="106"/>
                      </a:cubicBezTo>
                      <a:cubicBezTo>
                        <a:pt x="94" y="107"/>
                        <a:pt x="95" y="108"/>
                        <a:pt x="96" y="108"/>
                      </a:cubicBezTo>
                      <a:cubicBezTo>
                        <a:pt x="96" y="108"/>
                        <a:pt x="99" y="108"/>
                        <a:pt x="102" y="108"/>
                      </a:cubicBezTo>
                      <a:cubicBezTo>
                        <a:pt x="107" y="108"/>
                        <a:pt x="107" y="112"/>
                        <a:pt x="106" y="114"/>
                      </a:cubicBezTo>
                      <a:cubicBezTo>
                        <a:pt x="106" y="115"/>
                        <a:pt x="105" y="116"/>
                        <a:pt x="105" y="117"/>
                      </a:cubicBezTo>
                      <a:cubicBezTo>
                        <a:pt x="104" y="119"/>
                        <a:pt x="102" y="120"/>
                        <a:pt x="98" y="120"/>
                      </a:cubicBezTo>
                      <a:cubicBezTo>
                        <a:pt x="76" y="120"/>
                        <a:pt x="76" y="120"/>
                        <a:pt x="76" y="120"/>
                      </a:cubicBezTo>
                      <a:cubicBezTo>
                        <a:pt x="65" y="120"/>
                        <a:pt x="54" y="118"/>
                        <a:pt x="54" y="117"/>
                      </a:cubicBezTo>
                      <a:cubicBezTo>
                        <a:pt x="37" y="114"/>
                        <a:pt x="36" y="113"/>
                        <a:pt x="35" y="113"/>
                      </a:cubicBezTo>
                      <a:cubicBezTo>
                        <a:pt x="35" y="113"/>
                        <a:pt x="32" y="112"/>
                        <a:pt x="32" y="110"/>
                      </a:cubicBezTo>
                      <a:cubicBezTo>
                        <a:pt x="32" y="54"/>
                        <a:pt x="32" y="54"/>
                        <a:pt x="32" y="54"/>
                      </a:cubicBezTo>
                      <a:cubicBezTo>
                        <a:pt x="32" y="52"/>
                        <a:pt x="33" y="51"/>
                        <a:pt x="35" y="50"/>
                      </a:cubicBezTo>
                      <a:cubicBezTo>
                        <a:pt x="35" y="50"/>
                        <a:pt x="36" y="50"/>
                        <a:pt x="36" y="50"/>
                      </a:cubicBezTo>
                      <a:cubicBezTo>
                        <a:pt x="54" y="42"/>
                        <a:pt x="60" y="26"/>
                        <a:pt x="60" y="12"/>
                      </a:cubicBezTo>
                      <a:cubicBezTo>
                        <a:pt x="60" y="10"/>
                        <a:pt x="62" y="8"/>
                        <a:pt x="64" y="8"/>
                      </a:cubicBezTo>
                      <a:cubicBezTo>
                        <a:pt x="68" y="8"/>
                        <a:pt x="76" y="16"/>
                        <a:pt x="76" y="27"/>
                      </a:cubicBezTo>
                      <a:cubicBezTo>
                        <a:pt x="76" y="36"/>
                        <a:pt x="75" y="38"/>
                        <a:pt x="72" y="48"/>
                      </a:cubicBezTo>
                      <a:cubicBezTo>
                        <a:pt x="112" y="48"/>
                        <a:pt x="112" y="49"/>
                        <a:pt x="115" y="50"/>
                      </a:cubicBezTo>
                      <a:cubicBezTo>
                        <a:pt x="120" y="51"/>
                        <a:pt x="120" y="54"/>
                        <a:pt x="120" y="56"/>
                      </a:cubicBezTo>
                      <a:cubicBezTo>
                        <a:pt x="120" y="57"/>
                        <a:pt x="120" y="57"/>
                        <a:pt x="120"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800"/>
                </a:p>
              </p:txBody>
            </p:sp>
            <p:sp>
              <p:nvSpPr>
                <p:cNvPr id="43" name="Freeform 42"/>
                <p:cNvSpPr>
                  <a:spLocks noEditPoints="1"/>
                </p:cNvSpPr>
                <p:nvPr/>
              </p:nvSpPr>
              <p:spPr bwMode="auto">
                <a:xfrm>
                  <a:off x="5318110" y="4386693"/>
                  <a:ext cx="33166" cy="34548"/>
                </a:xfrm>
                <a:custGeom>
                  <a:avLst/>
                  <a:gdLst>
                    <a:gd name="T0" fmla="*/ 6 w 12"/>
                    <a:gd name="T1" fmla="*/ 0 h 12"/>
                    <a:gd name="T2" fmla="*/ 0 w 12"/>
                    <a:gd name="T3" fmla="*/ 6 h 12"/>
                    <a:gd name="T4" fmla="*/ 6 w 12"/>
                    <a:gd name="T5" fmla="*/ 12 h 12"/>
                    <a:gd name="T6" fmla="*/ 12 w 12"/>
                    <a:gd name="T7" fmla="*/ 6 h 12"/>
                    <a:gd name="T8" fmla="*/ 6 w 12"/>
                    <a:gd name="T9" fmla="*/ 0 h 12"/>
                    <a:gd name="T10" fmla="*/ 6 w 12"/>
                    <a:gd name="T11" fmla="*/ 8 h 12"/>
                    <a:gd name="T12" fmla="*/ 4 w 12"/>
                    <a:gd name="T13" fmla="*/ 6 h 12"/>
                    <a:gd name="T14" fmla="*/ 6 w 12"/>
                    <a:gd name="T15" fmla="*/ 4 h 12"/>
                    <a:gd name="T16" fmla="*/ 8 w 12"/>
                    <a:gd name="T17" fmla="*/ 6 h 12"/>
                    <a:gd name="T18" fmla="*/ 6 w 12"/>
                    <a:gd name="T19" fmla="*/ 8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 h="12">
                      <a:moveTo>
                        <a:pt x="6" y="0"/>
                      </a:moveTo>
                      <a:cubicBezTo>
                        <a:pt x="3" y="0"/>
                        <a:pt x="0" y="3"/>
                        <a:pt x="0" y="6"/>
                      </a:cubicBezTo>
                      <a:cubicBezTo>
                        <a:pt x="0" y="9"/>
                        <a:pt x="3" y="12"/>
                        <a:pt x="6" y="12"/>
                      </a:cubicBezTo>
                      <a:cubicBezTo>
                        <a:pt x="9" y="12"/>
                        <a:pt x="12" y="9"/>
                        <a:pt x="12" y="6"/>
                      </a:cubicBezTo>
                      <a:cubicBezTo>
                        <a:pt x="12" y="3"/>
                        <a:pt x="9" y="0"/>
                        <a:pt x="6" y="0"/>
                      </a:cubicBezTo>
                      <a:close/>
                      <a:moveTo>
                        <a:pt x="6" y="8"/>
                      </a:moveTo>
                      <a:cubicBezTo>
                        <a:pt x="5" y="8"/>
                        <a:pt x="4" y="7"/>
                        <a:pt x="4" y="6"/>
                      </a:cubicBezTo>
                      <a:cubicBezTo>
                        <a:pt x="4" y="5"/>
                        <a:pt x="5" y="4"/>
                        <a:pt x="6" y="4"/>
                      </a:cubicBezTo>
                      <a:cubicBezTo>
                        <a:pt x="7" y="4"/>
                        <a:pt x="8" y="5"/>
                        <a:pt x="8" y="6"/>
                      </a:cubicBezTo>
                      <a:cubicBezTo>
                        <a:pt x="8" y="7"/>
                        <a:pt x="7" y="8"/>
                        <a:pt x="6"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800"/>
                </a:p>
              </p:txBody>
            </p:sp>
          </p:grpSp>
        </p:grpSp>
        <p:sp>
          <p:nvSpPr>
            <p:cNvPr id="49" name="Rectangle 2"/>
            <p:cNvSpPr/>
            <p:nvPr/>
          </p:nvSpPr>
          <p:spPr bwMode="auto">
            <a:xfrm>
              <a:off x="2147201" y="4963670"/>
              <a:ext cx="1867348" cy="431800"/>
            </a:xfrm>
            <a:prstGeom prst="rect">
              <a:avLst/>
            </a:prstGeom>
            <a:noFill/>
            <a:ln>
              <a:noFill/>
            </a:ln>
          </p:spPr>
          <p:txBody>
            <a:bodyPr lIns="0" tIns="0" rIns="0" bIns="0" anchor="ctr"/>
            <a:lstStyle/>
            <a:p>
              <a:r>
                <a:rPr lang="zh-CN" altLang="en-US" sz="1200" b="1" dirty="0">
                  <a:latin typeface="Lato" panose="020F0502020204030203" pitchFamily="34" charset="0"/>
                  <a:ea typeface="Open Sans Extrabold" panose="020B0906030804020204" pitchFamily="34" charset="0"/>
                  <a:cs typeface="Lato" panose="020F0502020204030203" pitchFamily="34" charset="0"/>
                  <a:sym typeface="Lato Bold" charset="0"/>
                </a:rPr>
                <a:t>来源：已</a:t>
              </a:r>
              <a:r>
                <a:rPr lang="zh-CN" altLang="en-US" sz="1200" b="1" dirty="0" smtClean="0">
                  <a:latin typeface="Lato" panose="020F0502020204030203" pitchFamily="34" charset="0"/>
                  <a:ea typeface="Open Sans Extrabold" panose="020B0906030804020204" pitchFamily="34" charset="0"/>
                  <a:cs typeface="Lato" panose="020F0502020204030203" pitchFamily="34" charset="0"/>
                  <a:sym typeface="Lato Bold" charset="0"/>
                </a:rPr>
                <a:t>出版书籍</a:t>
              </a:r>
              <a:endParaRPr lang="en-US" altLang="zh-CN" sz="1200" b="1" dirty="0">
                <a:latin typeface="Lato" panose="020F0502020204030203" pitchFamily="34" charset="0"/>
                <a:ea typeface="Open Sans Extrabold" panose="020B0906030804020204" pitchFamily="34" charset="0"/>
                <a:cs typeface="Lato" panose="020F0502020204030203" pitchFamily="34" charset="0"/>
                <a:sym typeface="Lato Bold" charset="0"/>
              </a:endParaRPr>
            </a:p>
          </p:txBody>
        </p:sp>
      </p:grpSp>
      <p:sp>
        <p:nvSpPr>
          <p:cNvPr id="56" name="TextBox 1">
            <a:extLst>
              <a:ext uri="{FF2B5EF4-FFF2-40B4-BE49-F238E27FC236}">
                <a16:creationId xmlns="" xmlns:a16="http://schemas.microsoft.com/office/drawing/2014/main" id="{511A4E22-6523-48F0-B018-61B8996A42E3}"/>
              </a:ext>
            </a:extLst>
          </p:cNvPr>
          <p:cNvSpPr txBox="1"/>
          <p:nvPr/>
        </p:nvSpPr>
        <p:spPr>
          <a:xfrm>
            <a:off x="474788" y="354016"/>
            <a:ext cx="4511578" cy="380873"/>
          </a:xfrm>
          <a:prstGeom prst="rect">
            <a:avLst/>
          </a:prstGeom>
          <a:noFill/>
        </p:spPr>
        <p:txBody>
          <a:bodyPr wrap="square" lIns="0" tIns="0" rIns="0" bIns="34290" rtlCol="0">
            <a:spAutoFit/>
          </a:bodyPr>
          <a:lstStyle/>
          <a:p>
            <a:pPr>
              <a:lnSpc>
                <a:spcPts val="2700"/>
              </a:lnSpc>
            </a:pPr>
            <a:r>
              <a:rPr lang="en-US" altLang="zh-CN" dirty="0" smtClean="0">
                <a:solidFill>
                  <a:srgbClr val="063D54"/>
                </a:solidFill>
                <a:cs typeface="+mn-ea"/>
                <a:sym typeface="+mn-lt"/>
              </a:rPr>
              <a:t>Google Trend </a:t>
            </a:r>
            <a:r>
              <a:rPr lang="en-US" altLang="zh-CN" dirty="0" err="1" smtClean="0">
                <a:solidFill>
                  <a:srgbClr val="063D54"/>
                </a:solidFill>
                <a:cs typeface="+mn-ea"/>
                <a:sym typeface="+mn-lt"/>
              </a:rPr>
              <a:t>vs</a:t>
            </a:r>
            <a:r>
              <a:rPr lang="en-US" altLang="zh-CN" dirty="0" smtClean="0">
                <a:solidFill>
                  <a:srgbClr val="063D54"/>
                </a:solidFill>
                <a:cs typeface="+mn-ea"/>
                <a:sym typeface="+mn-lt"/>
              </a:rPr>
              <a:t> Google </a:t>
            </a:r>
            <a:r>
              <a:rPr lang="en-US" altLang="zh-CN" dirty="0" err="1">
                <a:solidFill>
                  <a:srgbClr val="063D54"/>
                </a:solidFill>
                <a:cs typeface="+mn-ea"/>
                <a:sym typeface="+mn-lt"/>
              </a:rPr>
              <a:t>Ngram</a:t>
            </a:r>
            <a:r>
              <a:rPr lang="en-US" altLang="zh-CN" dirty="0">
                <a:solidFill>
                  <a:srgbClr val="063D54"/>
                </a:solidFill>
                <a:cs typeface="+mn-ea"/>
                <a:sym typeface="+mn-lt"/>
              </a:rPr>
              <a:t> </a:t>
            </a:r>
            <a:r>
              <a:rPr lang="en-US" altLang="zh-CN" dirty="0" smtClean="0">
                <a:solidFill>
                  <a:srgbClr val="063D54"/>
                </a:solidFill>
                <a:cs typeface="+mn-ea"/>
                <a:sym typeface="+mn-lt"/>
              </a:rPr>
              <a:t>Viewer</a:t>
            </a:r>
            <a:endParaRPr lang="en-US" altLang="zh-CN" dirty="0">
              <a:solidFill>
                <a:srgbClr val="063D54"/>
              </a:solidFill>
              <a:cs typeface="+mn-ea"/>
              <a:sym typeface="+mn-lt"/>
            </a:endParaRPr>
          </a:p>
        </p:txBody>
      </p:sp>
      <p:sp>
        <p:nvSpPr>
          <p:cNvPr id="58" name="TextBox 8">
            <a:extLst>
              <a:ext uri="{FF2B5EF4-FFF2-40B4-BE49-F238E27FC236}">
                <a16:creationId xmlns="" xmlns:a16="http://schemas.microsoft.com/office/drawing/2014/main" id="{51671E11-CF59-4F53-871F-CDF2E9F13A3A}"/>
              </a:ext>
            </a:extLst>
          </p:cNvPr>
          <p:cNvSpPr txBox="1"/>
          <p:nvPr/>
        </p:nvSpPr>
        <p:spPr>
          <a:xfrm>
            <a:off x="826032" y="975999"/>
            <a:ext cx="3610604" cy="438582"/>
          </a:xfrm>
          <a:prstGeom prst="rect">
            <a:avLst/>
          </a:prstGeom>
          <a:noFill/>
        </p:spPr>
        <p:txBody>
          <a:bodyPr wrap="none" lIns="68580" tIns="34290" rIns="68580" bIns="34290" rtlCol="0">
            <a:spAutoFit/>
          </a:bodyPr>
          <a:lstStyle/>
          <a:p>
            <a:r>
              <a:rPr lang="en-US" altLang="zh-CN" sz="2400" b="1" spc="225" dirty="0" smtClean="0">
                <a:solidFill>
                  <a:srgbClr val="063D54"/>
                </a:solidFill>
                <a:latin typeface="Montserrat"/>
              </a:rPr>
              <a:t>Google </a:t>
            </a:r>
            <a:r>
              <a:rPr lang="en-US" altLang="zh-CN" sz="2400" b="1" spc="225" dirty="0" err="1" smtClean="0">
                <a:solidFill>
                  <a:srgbClr val="063D54"/>
                </a:solidFill>
                <a:latin typeface="Montserrat"/>
              </a:rPr>
              <a:t>Ngram</a:t>
            </a:r>
            <a:r>
              <a:rPr lang="en-US" altLang="zh-CN" sz="2400" b="1" spc="225" dirty="0" smtClean="0">
                <a:solidFill>
                  <a:srgbClr val="063D54"/>
                </a:solidFill>
                <a:latin typeface="Montserrat"/>
              </a:rPr>
              <a:t> Viewer</a:t>
            </a:r>
            <a:endParaRPr lang="zh-CN" altLang="en-US" sz="2400" b="1" spc="225" dirty="0">
              <a:solidFill>
                <a:srgbClr val="063D54"/>
              </a:solidFill>
              <a:latin typeface="Montserrat"/>
            </a:endParaRPr>
          </a:p>
        </p:txBody>
      </p:sp>
      <p:sp>
        <p:nvSpPr>
          <p:cNvPr id="32" name="TextBox 8">
            <a:extLst>
              <a:ext uri="{FF2B5EF4-FFF2-40B4-BE49-F238E27FC236}">
                <a16:creationId xmlns="" xmlns:a16="http://schemas.microsoft.com/office/drawing/2014/main" id="{51671E11-CF59-4F53-871F-CDF2E9F13A3A}"/>
              </a:ext>
            </a:extLst>
          </p:cNvPr>
          <p:cNvSpPr txBox="1"/>
          <p:nvPr/>
        </p:nvSpPr>
        <p:spPr>
          <a:xfrm>
            <a:off x="5919156" y="975999"/>
            <a:ext cx="2534989" cy="438582"/>
          </a:xfrm>
          <a:prstGeom prst="rect">
            <a:avLst/>
          </a:prstGeom>
          <a:noFill/>
        </p:spPr>
        <p:txBody>
          <a:bodyPr wrap="none" lIns="68580" tIns="34290" rIns="68580" bIns="34290" rtlCol="0">
            <a:spAutoFit/>
          </a:bodyPr>
          <a:lstStyle/>
          <a:p>
            <a:r>
              <a:rPr lang="en-US" altLang="zh-CN" sz="2400" b="1" spc="225" dirty="0" smtClean="0">
                <a:solidFill>
                  <a:schemeClr val="bg1"/>
                </a:solidFill>
                <a:latin typeface="Montserrat"/>
              </a:rPr>
              <a:t>Google Trends</a:t>
            </a:r>
            <a:endParaRPr lang="zh-CN" altLang="en-US" sz="2400" b="1" spc="225" dirty="0">
              <a:solidFill>
                <a:schemeClr val="bg1"/>
              </a:solidFill>
              <a:latin typeface="Montserrat"/>
            </a:endParaRPr>
          </a:p>
        </p:txBody>
      </p:sp>
      <p:sp>
        <p:nvSpPr>
          <p:cNvPr id="3" name="TextBox 2"/>
          <p:cNvSpPr txBox="1"/>
          <p:nvPr/>
        </p:nvSpPr>
        <p:spPr>
          <a:xfrm>
            <a:off x="4986366" y="2270284"/>
            <a:ext cx="1015663" cy="1754326"/>
          </a:xfrm>
          <a:prstGeom prst="rect">
            <a:avLst/>
          </a:prstGeom>
          <a:noFill/>
        </p:spPr>
        <p:txBody>
          <a:bodyPr vert="horz" wrap="square" rtlCol="0">
            <a:spAutoFit/>
          </a:bodyPr>
          <a:lstStyle/>
          <a:p>
            <a:r>
              <a:rPr lang="zh-CN" altLang="en-US" dirty="0" smtClean="0"/>
              <a:t>词</a:t>
            </a:r>
            <a:endParaRPr lang="en-US" altLang="zh-CN" dirty="0" smtClean="0"/>
          </a:p>
          <a:p>
            <a:r>
              <a:rPr lang="zh-CN" altLang="en-US" dirty="0" smtClean="0"/>
              <a:t>的</a:t>
            </a:r>
            <a:endParaRPr lang="en-US" altLang="zh-CN" dirty="0" smtClean="0"/>
          </a:p>
          <a:p>
            <a:r>
              <a:rPr lang="zh-CN" altLang="en-US" dirty="0" smtClean="0"/>
              <a:t>趋</a:t>
            </a:r>
            <a:endParaRPr lang="en-US" altLang="zh-CN" dirty="0" smtClean="0"/>
          </a:p>
          <a:p>
            <a:r>
              <a:rPr lang="zh-CN" altLang="en-US" dirty="0" smtClean="0"/>
              <a:t>势</a:t>
            </a:r>
            <a:endParaRPr lang="en-US" altLang="zh-CN" dirty="0" smtClean="0"/>
          </a:p>
          <a:p>
            <a:r>
              <a:rPr lang="zh-CN" altLang="en-US" dirty="0" smtClean="0"/>
              <a:t>分</a:t>
            </a:r>
            <a:endParaRPr lang="en-US" altLang="zh-CN" dirty="0" smtClean="0"/>
          </a:p>
          <a:p>
            <a:r>
              <a:rPr lang="zh-CN" altLang="en-US" dirty="0" smtClean="0"/>
              <a:t>析</a:t>
            </a:r>
            <a:endParaRPr lang="zh-CN" altLang="en-US" dirty="0"/>
          </a:p>
        </p:txBody>
      </p:sp>
      <p:sp>
        <p:nvSpPr>
          <p:cNvPr id="55" name="Rectangle 25"/>
          <p:cNvSpPr/>
          <p:nvPr/>
        </p:nvSpPr>
        <p:spPr>
          <a:xfrm>
            <a:off x="6037323" y="1959232"/>
            <a:ext cx="780686" cy="21291"/>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dirty="0">
              <a:solidFill>
                <a:schemeClr val="bg1"/>
              </a:solidFill>
            </a:endParaRPr>
          </a:p>
        </p:txBody>
      </p:sp>
      <p:grpSp>
        <p:nvGrpSpPr>
          <p:cNvPr id="59" name="组合 58">
            <a:extLst>
              <a:ext uri="{FF2B5EF4-FFF2-40B4-BE49-F238E27FC236}">
                <a16:creationId xmlns="" xmlns:a16="http://schemas.microsoft.com/office/drawing/2014/main" id="{17706E06-4094-466B-84EC-95914397F84B}"/>
              </a:ext>
            </a:extLst>
          </p:cNvPr>
          <p:cNvGrpSpPr/>
          <p:nvPr/>
        </p:nvGrpSpPr>
        <p:grpSpPr>
          <a:xfrm>
            <a:off x="5942485" y="2062828"/>
            <a:ext cx="2137348" cy="562784"/>
            <a:chOff x="1156100" y="3176722"/>
            <a:chExt cx="2849797" cy="750378"/>
          </a:xfrm>
        </p:grpSpPr>
        <p:grpSp>
          <p:nvGrpSpPr>
            <p:cNvPr id="60" name="Group 24"/>
            <p:cNvGrpSpPr/>
            <p:nvPr/>
          </p:nvGrpSpPr>
          <p:grpSpPr>
            <a:xfrm flipH="1">
              <a:off x="1156100" y="3176722"/>
              <a:ext cx="752008" cy="750378"/>
              <a:chOff x="1705521" y="2416711"/>
              <a:chExt cx="823913" cy="823913"/>
            </a:xfrm>
          </p:grpSpPr>
          <p:sp>
            <p:nvSpPr>
              <p:cNvPr id="62" name="Oval 68"/>
              <p:cNvSpPr>
                <a:spLocks noChangeArrowheads="1"/>
              </p:cNvSpPr>
              <p:nvPr/>
            </p:nvSpPr>
            <p:spPr bwMode="auto">
              <a:xfrm>
                <a:off x="1705521" y="2416711"/>
                <a:ext cx="823913" cy="823913"/>
              </a:xfrm>
              <a:prstGeom prst="ellipse">
                <a:avLst/>
              </a:prstGeom>
              <a:solidFill>
                <a:schemeClr val="bg1">
                  <a:lumMod val="65000"/>
                </a:schemeClr>
              </a:solidFill>
              <a:ln w="57150">
                <a:noFill/>
                <a:round/>
              </a:ln>
              <a:effectLst>
                <a:outerShdw blurRad="76200" dir="18900000" sy="23000" kx="-1200000" algn="bl" rotWithShape="0">
                  <a:prstClr val="black">
                    <a:alpha val="20000"/>
                  </a:prstClr>
                </a:outerShdw>
              </a:effectLst>
            </p:spPr>
            <p:txBody>
              <a:bodyPr vert="horz" wrap="square" lIns="91440" tIns="45720" rIns="91440" bIns="45720" numCol="1" anchor="t" anchorCtr="0" compatLnSpc="1"/>
              <a:lstStyle/>
              <a:p>
                <a:endParaRPr lang="en-US" sz="800">
                  <a:solidFill>
                    <a:schemeClr val="bg1"/>
                  </a:solidFill>
                </a:endParaRPr>
              </a:p>
            </p:txBody>
          </p:sp>
          <p:grpSp>
            <p:nvGrpSpPr>
              <p:cNvPr id="63" name="Group 27"/>
              <p:cNvGrpSpPr/>
              <p:nvPr/>
            </p:nvGrpSpPr>
            <p:grpSpPr>
              <a:xfrm>
                <a:off x="1920424" y="2649864"/>
                <a:ext cx="356535" cy="356535"/>
                <a:chOff x="4570491" y="4810943"/>
                <a:chExt cx="356535" cy="356535"/>
              </a:xfrm>
              <a:solidFill>
                <a:schemeClr val="bg1"/>
              </a:solidFill>
            </p:grpSpPr>
            <p:sp>
              <p:nvSpPr>
                <p:cNvPr id="64" name="Freeform 57"/>
                <p:cNvSpPr>
                  <a:spLocks noEditPoints="1"/>
                </p:cNvSpPr>
                <p:nvPr/>
              </p:nvSpPr>
              <p:spPr bwMode="auto">
                <a:xfrm>
                  <a:off x="4570491" y="4810943"/>
                  <a:ext cx="111935" cy="356535"/>
                </a:xfrm>
                <a:custGeom>
                  <a:avLst/>
                  <a:gdLst>
                    <a:gd name="T0" fmla="*/ 32 w 40"/>
                    <a:gd name="T1" fmla="*/ 24 h 128"/>
                    <a:gd name="T2" fmla="*/ 32 w 40"/>
                    <a:gd name="T3" fmla="*/ 12 h 128"/>
                    <a:gd name="T4" fmla="*/ 20 w 40"/>
                    <a:gd name="T5" fmla="*/ 0 h 128"/>
                    <a:gd name="T6" fmla="*/ 8 w 40"/>
                    <a:gd name="T7" fmla="*/ 12 h 128"/>
                    <a:gd name="T8" fmla="*/ 8 w 40"/>
                    <a:gd name="T9" fmla="*/ 24 h 128"/>
                    <a:gd name="T10" fmla="*/ 0 w 40"/>
                    <a:gd name="T11" fmla="*/ 40 h 128"/>
                    <a:gd name="T12" fmla="*/ 8 w 40"/>
                    <a:gd name="T13" fmla="*/ 56 h 128"/>
                    <a:gd name="T14" fmla="*/ 8 w 40"/>
                    <a:gd name="T15" fmla="*/ 116 h 128"/>
                    <a:gd name="T16" fmla="*/ 20 w 40"/>
                    <a:gd name="T17" fmla="*/ 128 h 128"/>
                    <a:gd name="T18" fmla="*/ 32 w 40"/>
                    <a:gd name="T19" fmla="*/ 116 h 128"/>
                    <a:gd name="T20" fmla="*/ 32 w 40"/>
                    <a:gd name="T21" fmla="*/ 56 h 128"/>
                    <a:gd name="T22" fmla="*/ 40 w 40"/>
                    <a:gd name="T23" fmla="*/ 40 h 128"/>
                    <a:gd name="T24" fmla="*/ 32 w 40"/>
                    <a:gd name="T25" fmla="*/ 24 h 128"/>
                    <a:gd name="T26" fmla="*/ 16 w 40"/>
                    <a:gd name="T27" fmla="*/ 12 h 128"/>
                    <a:gd name="T28" fmla="*/ 20 w 40"/>
                    <a:gd name="T29" fmla="*/ 8 h 128"/>
                    <a:gd name="T30" fmla="*/ 24 w 40"/>
                    <a:gd name="T31" fmla="*/ 12 h 128"/>
                    <a:gd name="T32" fmla="*/ 24 w 40"/>
                    <a:gd name="T33" fmla="*/ 20 h 128"/>
                    <a:gd name="T34" fmla="*/ 20 w 40"/>
                    <a:gd name="T35" fmla="*/ 20 h 128"/>
                    <a:gd name="T36" fmla="*/ 16 w 40"/>
                    <a:gd name="T37" fmla="*/ 20 h 128"/>
                    <a:gd name="T38" fmla="*/ 16 w 40"/>
                    <a:gd name="T39" fmla="*/ 12 h 128"/>
                    <a:gd name="T40" fmla="*/ 24 w 40"/>
                    <a:gd name="T41" fmla="*/ 116 h 128"/>
                    <a:gd name="T42" fmla="*/ 20 w 40"/>
                    <a:gd name="T43" fmla="*/ 120 h 128"/>
                    <a:gd name="T44" fmla="*/ 16 w 40"/>
                    <a:gd name="T45" fmla="*/ 116 h 128"/>
                    <a:gd name="T46" fmla="*/ 16 w 40"/>
                    <a:gd name="T47" fmla="*/ 60 h 128"/>
                    <a:gd name="T48" fmla="*/ 20 w 40"/>
                    <a:gd name="T49" fmla="*/ 60 h 128"/>
                    <a:gd name="T50" fmla="*/ 24 w 40"/>
                    <a:gd name="T51" fmla="*/ 60 h 128"/>
                    <a:gd name="T52" fmla="*/ 24 w 40"/>
                    <a:gd name="T53" fmla="*/ 116 h 128"/>
                    <a:gd name="T54" fmla="*/ 31 w 40"/>
                    <a:gd name="T55" fmla="*/ 43 h 128"/>
                    <a:gd name="T56" fmla="*/ 31 w 40"/>
                    <a:gd name="T57" fmla="*/ 44 h 128"/>
                    <a:gd name="T58" fmla="*/ 30 w 40"/>
                    <a:gd name="T59" fmla="*/ 47 h 128"/>
                    <a:gd name="T60" fmla="*/ 30 w 40"/>
                    <a:gd name="T61" fmla="*/ 47 h 128"/>
                    <a:gd name="T62" fmla="*/ 27 w 40"/>
                    <a:gd name="T63" fmla="*/ 50 h 128"/>
                    <a:gd name="T64" fmla="*/ 27 w 40"/>
                    <a:gd name="T65" fmla="*/ 50 h 128"/>
                    <a:gd name="T66" fmla="*/ 24 w 40"/>
                    <a:gd name="T67" fmla="*/ 51 h 128"/>
                    <a:gd name="T68" fmla="*/ 20 w 40"/>
                    <a:gd name="T69" fmla="*/ 52 h 128"/>
                    <a:gd name="T70" fmla="*/ 16 w 40"/>
                    <a:gd name="T71" fmla="*/ 51 h 128"/>
                    <a:gd name="T72" fmla="*/ 13 w 40"/>
                    <a:gd name="T73" fmla="*/ 50 h 128"/>
                    <a:gd name="T74" fmla="*/ 13 w 40"/>
                    <a:gd name="T75" fmla="*/ 50 h 128"/>
                    <a:gd name="T76" fmla="*/ 10 w 40"/>
                    <a:gd name="T77" fmla="*/ 47 h 128"/>
                    <a:gd name="T78" fmla="*/ 10 w 40"/>
                    <a:gd name="T79" fmla="*/ 47 h 128"/>
                    <a:gd name="T80" fmla="*/ 9 w 40"/>
                    <a:gd name="T81" fmla="*/ 44 h 128"/>
                    <a:gd name="T82" fmla="*/ 9 w 40"/>
                    <a:gd name="T83" fmla="*/ 43 h 128"/>
                    <a:gd name="T84" fmla="*/ 8 w 40"/>
                    <a:gd name="T85" fmla="*/ 40 h 128"/>
                    <a:gd name="T86" fmla="*/ 9 w 40"/>
                    <a:gd name="T87" fmla="*/ 37 h 128"/>
                    <a:gd name="T88" fmla="*/ 9 w 40"/>
                    <a:gd name="T89" fmla="*/ 36 h 128"/>
                    <a:gd name="T90" fmla="*/ 10 w 40"/>
                    <a:gd name="T91" fmla="*/ 33 h 128"/>
                    <a:gd name="T92" fmla="*/ 10 w 40"/>
                    <a:gd name="T93" fmla="*/ 33 h 128"/>
                    <a:gd name="T94" fmla="*/ 13 w 40"/>
                    <a:gd name="T95" fmla="*/ 30 h 128"/>
                    <a:gd name="T96" fmla="*/ 13 w 40"/>
                    <a:gd name="T97" fmla="*/ 30 h 128"/>
                    <a:gd name="T98" fmla="*/ 16 w 40"/>
                    <a:gd name="T99" fmla="*/ 29 h 128"/>
                    <a:gd name="T100" fmla="*/ 20 w 40"/>
                    <a:gd name="T101" fmla="*/ 28 h 128"/>
                    <a:gd name="T102" fmla="*/ 24 w 40"/>
                    <a:gd name="T103" fmla="*/ 29 h 128"/>
                    <a:gd name="T104" fmla="*/ 27 w 40"/>
                    <a:gd name="T105" fmla="*/ 30 h 128"/>
                    <a:gd name="T106" fmla="*/ 27 w 40"/>
                    <a:gd name="T107" fmla="*/ 30 h 128"/>
                    <a:gd name="T108" fmla="*/ 30 w 40"/>
                    <a:gd name="T109" fmla="*/ 33 h 128"/>
                    <a:gd name="T110" fmla="*/ 30 w 40"/>
                    <a:gd name="T111" fmla="*/ 33 h 128"/>
                    <a:gd name="T112" fmla="*/ 31 w 40"/>
                    <a:gd name="T113" fmla="*/ 36 h 128"/>
                    <a:gd name="T114" fmla="*/ 31 w 40"/>
                    <a:gd name="T115" fmla="*/ 37 h 128"/>
                    <a:gd name="T116" fmla="*/ 32 w 40"/>
                    <a:gd name="T117" fmla="*/ 40 h 128"/>
                    <a:gd name="T118" fmla="*/ 31 w 40"/>
                    <a:gd name="T119" fmla="*/ 4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0" h="128">
                      <a:moveTo>
                        <a:pt x="32" y="24"/>
                      </a:moveTo>
                      <a:cubicBezTo>
                        <a:pt x="32" y="12"/>
                        <a:pt x="32" y="12"/>
                        <a:pt x="32" y="12"/>
                      </a:cubicBezTo>
                      <a:cubicBezTo>
                        <a:pt x="32" y="5"/>
                        <a:pt x="27" y="0"/>
                        <a:pt x="20" y="0"/>
                      </a:cubicBezTo>
                      <a:cubicBezTo>
                        <a:pt x="13" y="0"/>
                        <a:pt x="8" y="5"/>
                        <a:pt x="8" y="12"/>
                      </a:cubicBezTo>
                      <a:cubicBezTo>
                        <a:pt x="8" y="24"/>
                        <a:pt x="8" y="24"/>
                        <a:pt x="8" y="24"/>
                      </a:cubicBezTo>
                      <a:cubicBezTo>
                        <a:pt x="3" y="28"/>
                        <a:pt x="0" y="33"/>
                        <a:pt x="0" y="40"/>
                      </a:cubicBezTo>
                      <a:cubicBezTo>
                        <a:pt x="0" y="47"/>
                        <a:pt x="3" y="52"/>
                        <a:pt x="8" y="56"/>
                      </a:cubicBezTo>
                      <a:cubicBezTo>
                        <a:pt x="8" y="116"/>
                        <a:pt x="8" y="116"/>
                        <a:pt x="8" y="116"/>
                      </a:cubicBezTo>
                      <a:cubicBezTo>
                        <a:pt x="8" y="123"/>
                        <a:pt x="13" y="128"/>
                        <a:pt x="20" y="128"/>
                      </a:cubicBezTo>
                      <a:cubicBezTo>
                        <a:pt x="27" y="128"/>
                        <a:pt x="32" y="123"/>
                        <a:pt x="32" y="116"/>
                      </a:cubicBezTo>
                      <a:cubicBezTo>
                        <a:pt x="32" y="56"/>
                        <a:pt x="32" y="56"/>
                        <a:pt x="32" y="56"/>
                      </a:cubicBezTo>
                      <a:cubicBezTo>
                        <a:pt x="37" y="52"/>
                        <a:pt x="40" y="47"/>
                        <a:pt x="40" y="40"/>
                      </a:cubicBezTo>
                      <a:cubicBezTo>
                        <a:pt x="40" y="33"/>
                        <a:pt x="37" y="28"/>
                        <a:pt x="32" y="24"/>
                      </a:cubicBezTo>
                      <a:close/>
                      <a:moveTo>
                        <a:pt x="16" y="12"/>
                      </a:moveTo>
                      <a:cubicBezTo>
                        <a:pt x="16" y="10"/>
                        <a:pt x="18" y="8"/>
                        <a:pt x="20" y="8"/>
                      </a:cubicBezTo>
                      <a:cubicBezTo>
                        <a:pt x="22" y="8"/>
                        <a:pt x="24" y="10"/>
                        <a:pt x="24" y="12"/>
                      </a:cubicBezTo>
                      <a:cubicBezTo>
                        <a:pt x="24" y="20"/>
                        <a:pt x="24" y="20"/>
                        <a:pt x="24" y="20"/>
                      </a:cubicBezTo>
                      <a:cubicBezTo>
                        <a:pt x="23" y="20"/>
                        <a:pt x="21" y="20"/>
                        <a:pt x="20" y="20"/>
                      </a:cubicBezTo>
                      <a:cubicBezTo>
                        <a:pt x="19" y="20"/>
                        <a:pt x="17" y="20"/>
                        <a:pt x="16" y="20"/>
                      </a:cubicBezTo>
                      <a:lnTo>
                        <a:pt x="16" y="12"/>
                      </a:lnTo>
                      <a:close/>
                      <a:moveTo>
                        <a:pt x="24" y="116"/>
                      </a:moveTo>
                      <a:cubicBezTo>
                        <a:pt x="24" y="118"/>
                        <a:pt x="22" y="120"/>
                        <a:pt x="20" y="120"/>
                      </a:cubicBezTo>
                      <a:cubicBezTo>
                        <a:pt x="18" y="120"/>
                        <a:pt x="16" y="118"/>
                        <a:pt x="16" y="116"/>
                      </a:cubicBezTo>
                      <a:cubicBezTo>
                        <a:pt x="16" y="60"/>
                        <a:pt x="16" y="60"/>
                        <a:pt x="16" y="60"/>
                      </a:cubicBezTo>
                      <a:cubicBezTo>
                        <a:pt x="17" y="60"/>
                        <a:pt x="19" y="60"/>
                        <a:pt x="20" y="60"/>
                      </a:cubicBezTo>
                      <a:cubicBezTo>
                        <a:pt x="21" y="60"/>
                        <a:pt x="23" y="60"/>
                        <a:pt x="24" y="60"/>
                      </a:cubicBezTo>
                      <a:lnTo>
                        <a:pt x="24" y="116"/>
                      </a:lnTo>
                      <a:close/>
                      <a:moveTo>
                        <a:pt x="31" y="43"/>
                      </a:moveTo>
                      <a:cubicBezTo>
                        <a:pt x="31" y="44"/>
                        <a:pt x="31" y="44"/>
                        <a:pt x="31" y="44"/>
                      </a:cubicBezTo>
                      <a:cubicBezTo>
                        <a:pt x="31" y="45"/>
                        <a:pt x="30" y="46"/>
                        <a:pt x="30" y="47"/>
                      </a:cubicBezTo>
                      <a:cubicBezTo>
                        <a:pt x="30" y="47"/>
                        <a:pt x="30" y="47"/>
                        <a:pt x="30" y="47"/>
                      </a:cubicBezTo>
                      <a:cubicBezTo>
                        <a:pt x="29" y="48"/>
                        <a:pt x="28" y="49"/>
                        <a:pt x="27" y="50"/>
                      </a:cubicBezTo>
                      <a:cubicBezTo>
                        <a:pt x="27" y="50"/>
                        <a:pt x="27" y="50"/>
                        <a:pt x="27" y="50"/>
                      </a:cubicBezTo>
                      <a:cubicBezTo>
                        <a:pt x="26" y="50"/>
                        <a:pt x="25" y="51"/>
                        <a:pt x="24" y="51"/>
                      </a:cubicBezTo>
                      <a:cubicBezTo>
                        <a:pt x="23" y="52"/>
                        <a:pt x="21" y="52"/>
                        <a:pt x="20" y="52"/>
                      </a:cubicBezTo>
                      <a:cubicBezTo>
                        <a:pt x="19" y="52"/>
                        <a:pt x="17" y="52"/>
                        <a:pt x="16" y="51"/>
                      </a:cubicBezTo>
                      <a:cubicBezTo>
                        <a:pt x="15" y="51"/>
                        <a:pt x="14" y="50"/>
                        <a:pt x="13" y="50"/>
                      </a:cubicBezTo>
                      <a:cubicBezTo>
                        <a:pt x="13" y="50"/>
                        <a:pt x="13" y="50"/>
                        <a:pt x="13" y="50"/>
                      </a:cubicBezTo>
                      <a:cubicBezTo>
                        <a:pt x="12" y="49"/>
                        <a:pt x="11" y="48"/>
                        <a:pt x="10" y="47"/>
                      </a:cubicBezTo>
                      <a:cubicBezTo>
                        <a:pt x="10" y="47"/>
                        <a:pt x="10" y="47"/>
                        <a:pt x="10" y="47"/>
                      </a:cubicBezTo>
                      <a:cubicBezTo>
                        <a:pt x="10" y="46"/>
                        <a:pt x="9" y="45"/>
                        <a:pt x="9" y="44"/>
                      </a:cubicBezTo>
                      <a:cubicBezTo>
                        <a:pt x="9" y="44"/>
                        <a:pt x="9" y="44"/>
                        <a:pt x="9" y="43"/>
                      </a:cubicBezTo>
                      <a:cubicBezTo>
                        <a:pt x="8" y="42"/>
                        <a:pt x="8" y="41"/>
                        <a:pt x="8" y="40"/>
                      </a:cubicBezTo>
                      <a:cubicBezTo>
                        <a:pt x="8" y="39"/>
                        <a:pt x="8" y="38"/>
                        <a:pt x="9" y="37"/>
                      </a:cubicBezTo>
                      <a:cubicBezTo>
                        <a:pt x="9" y="36"/>
                        <a:pt x="9" y="36"/>
                        <a:pt x="9" y="36"/>
                      </a:cubicBezTo>
                      <a:cubicBezTo>
                        <a:pt x="9" y="35"/>
                        <a:pt x="10" y="34"/>
                        <a:pt x="10" y="33"/>
                      </a:cubicBezTo>
                      <a:cubicBezTo>
                        <a:pt x="10" y="33"/>
                        <a:pt x="10" y="33"/>
                        <a:pt x="10" y="33"/>
                      </a:cubicBezTo>
                      <a:cubicBezTo>
                        <a:pt x="11" y="32"/>
                        <a:pt x="12" y="31"/>
                        <a:pt x="13" y="30"/>
                      </a:cubicBezTo>
                      <a:cubicBezTo>
                        <a:pt x="13" y="30"/>
                        <a:pt x="13" y="30"/>
                        <a:pt x="13" y="30"/>
                      </a:cubicBezTo>
                      <a:cubicBezTo>
                        <a:pt x="14" y="30"/>
                        <a:pt x="15" y="29"/>
                        <a:pt x="16" y="29"/>
                      </a:cubicBezTo>
                      <a:cubicBezTo>
                        <a:pt x="17" y="28"/>
                        <a:pt x="19" y="28"/>
                        <a:pt x="20" y="28"/>
                      </a:cubicBezTo>
                      <a:cubicBezTo>
                        <a:pt x="21" y="28"/>
                        <a:pt x="23" y="28"/>
                        <a:pt x="24" y="29"/>
                      </a:cubicBezTo>
                      <a:cubicBezTo>
                        <a:pt x="25" y="29"/>
                        <a:pt x="26" y="30"/>
                        <a:pt x="27" y="30"/>
                      </a:cubicBezTo>
                      <a:cubicBezTo>
                        <a:pt x="27" y="30"/>
                        <a:pt x="27" y="30"/>
                        <a:pt x="27" y="30"/>
                      </a:cubicBezTo>
                      <a:cubicBezTo>
                        <a:pt x="28" y="31"/>
                        <a:pt x="29" y="32"/>
                        <a:pt x="30" y="33"/>
                      </a:cubicBezTo>
                      <a:cubicBezTo>
                        <a:pt x="30" y="33"/>
                        <a:pt x="30" y="33"/>
                        <a:pt x="30" y="33"/>
                      </a:cubicBezTo>
                      <a:cubicBezTo>
                        <a:pt x="30" y="34"/>
                        <a:pt x="31" y="35"/>
                        <a:pt x="31" y="36"/>
                      </a:cubicBezTo>
                      <a:cubicBezTo>
                        <a:pt x="31" y="36"/>
                        <a:pt x="31" y="36"/>
                        <a:pt x="31" y="37"/>
                      </a:cubicBezTo>
                      <a:cubicBezTo>
                        <a:pt x="32" y="38"/>
                        <a:pt x="32" y="39"/>
                        <a:pt x="32" y="40"/>
                      </a:cubicBezTo>
                      <a:cubicBezTo>
                        <a:pt x="32" y="41"/>
                        <a:pt x="32" y="42"/>
                        <a:pt x="31" y="4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800">
                    <a:solidFill>
                      <a:schemeClr val="bg1"/>
                    </a:solidFill>
                  </a:endParaRPr>
                </a:p>
              </p:txBody>
            </p:sp>
            <p:sp>
              <p:nvSpPr>
                <p:cNvPr id="65" name="Freeform 58"/>
                <p:cNvSpPr>
                  <a:spLocks noEditPoints="1"/>
                </p:cNvSpPr>
                <p:nvPr/>
              </p:nvSpPr>
              <p:spPr bwMode="auto">
                <a:xfrm>
                  <a:off x="4815091" y="4810943"/>
                  <a:ext cx="111935" cy="356535"/>
                </a:xfrm>
                <a:custGeom>
                  <a:avLst/>
                  <a:gdLst>
                    <a:gd name="T0" fmla="*/ 32 w 40"/>
                    <a:gd name="T1" fmla="*/ 24 h 128"/>
                    <a:gd name="T2" fmla="*/ 32 w 40"/>
                    <a:gd name="T3" fmla="*/ 12 h 128"/>
                    <a:gd name="T4" fmla="*/ 20 w 40"/>
                    <a:gd name="T5" fmla="*/ 0 h 128"/>
                    <a:gd name="T6" fmla="*/ 8 w 40"/>
                    <a:gd name="T7" fmla="*/ 12 h 128"/>
                    <a:gd name="T8" fmla="*/ 8 w 40"/>
                    <a:gd name="T9" fmla="*/ 24 h 128"/>
                    <a:gd name="T10" fmla="*/ 0 w 40"/>
                    <a:gd name="T11" fmla="*/ 40 h 128"/>
                    <a:gd name="T12" fmla="*/ 8 w 40"/>
                    <a:gd name="T13" fmla="*/ 56 h 128"/>
                    <a:gd name="T14" fmla="*/ 8 w 40"/>
                    <a:gd name="T15" fmla="*/ 116 h 128"/>
                    <a:gd name="T16" fmla="*/ 20 w 40"/>
                    <a:gd name="T17" fmla="*/ 128 h 128"/>
                    <a:gd name="T18" fmla="*/ 32 w 40"/>
                    <a:gd name="T19" fmla="*/ 116 h 128"/>
                    <a:gd name="T20" fmla="*/ 32 w 40"/>
                    <a:gd name="T21" fmla="*/ 56 h 128"/>
                    <a:gd name="T22" fmla="*/ 40 w 40"/>
                    <a:gd name="T23" fmla="*/ 40 h 128"/>
                    <a:gd name="T24" fmla="*/ 32 w 40"/>
                    <a:gd name="T25" fmla="*/ 24 h 128"/>
                    <a:gd name="T26" fmla="*/ 16 w 40"/>
                    <a:gd name="T27" fmla="*/ 12 h 128"/>
                    <a:gd name="T28" fmla="*/ 20 w 40"/>
                    <a:gd name="T29" fmla="*/ 8 h 128"/>
                    <a:gd name="T30" fmla="*/ 24 w 40"/>
                    <a:gd name="T31" fmla="*/ 12 h 128"/>
                    <a:gd name="T32" fmla="*/ 24 w 40"/>
                    <a:gd name="T33" fmla="*/ 20 h 128"/>
                    <a:gd name="T34" fmla="*/ 20 w 40"/>
                    <a:gd name="T35" fmla="*/ 20 h 128"/>
                    <a:gd name="T36" fmla="*/ 16 w 40"/>
                    <a:gd name="T37" fmla="*/ 20 h 128"/>
                    <a:gd name="T38" fmla="*/ 16 w 40"/>
                    <a:gd name="T39" fmla="*/ 12 h 128"/>
                    <a:gd name="T40" fmla="*/ 24 w 40"/>
                    <a:gd name="T41" fmla="*/ 116 h 128"/>
                    <a:gd name="T42" fmla="*/ 20 w 40"/>
                    <a:gd name="T43" fmla="*/ 120 h 128"/>
                    <a:gd name="T44" fmla="*/ 16 w 40"/>
                    <a:gd name="T45" fmla="*/ 116 h 128"/>
                    <a:gd name="T46" fmla="*/ 16 w 40"/>
                    <a:gd name="T47" fmla="*/ 60 h 128"/>
                    <a:gd name="T48" fmla="*/ 20 w 40"/>
                    <a:gd name="T49" fmla="*/ 60 h 128"/>
                    <a:gd name="T50" fmla="*/ 24 w 40"/>
                    <a:gd name="T51" fmla="*/ 60 h 128"/>
                    <a:gd name="T52" fmla="*/ 24 w 40"/>
                    <a:gd name="T53" fmla="*/ 116 h 128"/>
                    <a:gd name="T54" fmla="*/ 31 w 40"/>
                    <a:gd name="T55" fmla="*/ 43 h 128"/>
                    <a:gd name="T56" fmla="*/ 31 w 40"/>
                    <a:gd name="T57" fmla="*/ 44 h 128"/>
                    <a:gd name="T58" fmla="*/ 30 w 40"/>
                    <a:gd name="T59" fmla="*/ 47 h 128"/>
                    <a:gd name="T60" fmla="*/ 30 w 40"/>
                    <a:gd name="T61" fmla="*/ 47 h 128"/>
                    <a:gd name="T62" fmla="*/ 27 w 40"/>
                    <a:gd name="T63" fmla="*/ 50 h 128"/>
                    <a:gd name="T64" fmla="*/ 27 w 40"/>
                    <a:gd name="T65" fmla="*/ 50 h 128"/>
                    <a:gd name="T66" fmla="*/ 24 w 40"/>
                    <a:gd name="T67" fmla="*/ 51 h 128"/>
                    <a:gd name="T68" fmla="*/ 20 w 40"/>
                    <a:gd name="T69" fmla="*/ 52 h 128"/>
                    <a:gd name="T70" fmla="*/ 16 w 40"/>
                    <a:gd name="T71" fmla="*/ 51 h 128"/>
                    <a:gd name="T72" fmla="*/ 13 w 40"/>
                    <a:gd name="T73" fmla="*/ 50 h 128"/>
                    <a:gd name="T74" fmla="*/ 13 w 40"/>
                    <a:gd name="T75" fmla="*/ 50 h 128"/>
                    <a:gd name="T76" fmla="*/ 10 w 40"/>
                    <a:gd name="T77" fmla="*/ 47 h 128"/>
                    <a:gd name="T78" fmla="*/ 10 w 40"/>
                    <a:gd name="T79" fmla="*/ 47 h 128"/>
                    <a:gd name="T80" fmla="*/ 9 w 40"/>
                    <a:gd name="T81" fmla="*/ 44 h 128"/>
                    <a:gd name="T82" fmla="*/ 9 w 40"/>
                    <a:gd name="T83" fmla="*/ 43 h 128"/>
                    <a:gd name="T84" fmla="*/ 8 w 40"/>
                    <a:gd name="T85" fmla="*/ 40 h 128"/>
                    <a:gd name="T86" fmla="*/ 9 w 40"/>
                    <a:gd name="T87" fmla="*/ 37 h 128"/>
                    <a:gd name="T88" fmla="*/ 9 w 40"/>
                    <a:gd name="T89" fmla="*/ 36 h 128"/>
                    <a:gd name="T90" fmla="*/ 10 w 40"/>
                    <a:gd name="T91" fmla="*/ 33 h 128"/>
                    <a:gd name="T92" fmla="*/ 10 w 40"/>
                    <a:gd name="T93" fmla="*/ 33 h 128"/>
                    <a:gd name="T94" fmla="*/ 13 w 40"/>
                    <a:gd name="T95" fmla="*/ 30 h 128"/>
                    <a:gd name="T96" fmla="*/ 13 w 40"/>
                    <a:gd name="T97" fmla="*/ 30 h 128"/>
                    <a:gd name="T98" fmla="*/ 16 w 40"/>
                    <a:gd name="T99" fmla="*/ 29 h 128"/>
                    <a:gd name="T100" fmla="*/ 20 w 40"/>
                    <a:gd name="T101" fmla="*/ 28 h 128"/>
                    <a:gd name="T102" fmla="*/ 24 w 40"/>
                    <a:gd name="T103" fmla="*/ 29 h 128"/>
                    <a:gd name="T104" fmla="*/ 27 w 40"/>
                    <a:gd name="T105" fmla="*/ 30 h 128"/>
                    <a:gd name="T106" fmla="*/ 27 w 40"/>
                    <a:gd name="T107" fmla="*/ 30 h 128"/>
                    <a:gd name="T108" fmla="*/ 30 w 40"/>
                    <a:gd name="T109" fmla="*/ 33 h 128"/>
                    <a:gd name="T110" fmla="*/ 30 w 40"/>
                    <a:gd name="T111" fmla="*/ 33 h 128"/>
                    <a:gd name="T112" fmla="*/ 31 w 40"/>
                    <a:gd name="T113" fmla="*/ 36 h 128"/>
                    <a:gd name="T114" fmla="*/ 31 w 40"/>
                    <a:gd name="T115" fmla="*/ 37 h 128"/>
                    <a:gd name="T116" fmla="*/ 32 w 40"/>
                    <a:gd name="T117" fmla="*/ 40 h 128"/>
                    <a:gd name="T118" fmla="*/ 31 w 40"/>
                    <a:gd name="T119" fmla="*/ 4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0" h="128">
                      <a:moveTo>
                        <a:pt x="32" y="24"/>
                      </a:moveTo>
                      <a:cubicBezTo>
                        <a:pt x="32" y="12"/>
                        <a:pt x="32" y="12"/>
                        <a:pt x="32" y="12"/>
                      </a:cubicBezTo>
                      <a:cubicBezTo>
                        <a:pt x="32" y="5"/>
                        <a:pt x="27" y="0"/>
                        <a:pt x="20" y="0"/>
                      </a:cubicBezTo>
                      <a:cubicBezTo>
                        <a:pt x="13" y="0"/>
                        <a:pt x="8" y="5"/>
                        <a:pt x="8" y="12"/>
                      </a:cubicBezTo>
                      <a:cubicBezTo>
                        <a:pt x="8" y="24"/>
                        <a:pt x="8" y="24"/>
                        <a:pt x="8" y="24"/>
                      </a:cubicBezTo>
                      <a:cubicBezTo>
                        <a:pt x="3" y="28"/>
                        <a:pt x="0" y="33"/>
                        <a:pt x="0" y="40"/>
                      </a:cubicBezTo>
                      <a:cubicBezTo>
                        <a:pt x="0" y="47"/>
                        <a:pt x="3" y="52"/>
                        <a:pt x="8" y="56"/>
                      </a:cubicBezTo>
                      <a:cubicBezTo>
                        <a:pt x="8" y="116"/>
                        <a:pt x="8" y="116"/>
                        <a:pt x="8" y="116"/>
                      </a:cubicBezTo>
                      <a:cubicBezTo>
                        <a:pt x="8" y="123"/>
                        <a:pt x="13" y="128"/>
                        <a:pt x="20" y="128"/>
                      </a:cubicBezTo>
                      <a:cubicBezTo>
                        <a:pt x="27" y="128"/>
                        <a:pt x="32" y="123"/>
                        <a:pt x="32" y="116"/>
                      </a:cubicBezTo>
                      <a:cubicBezTo>
                        <a:pt x="32" y="56"/>
                        <a:pt x="32" y="56"/>
                        <a:pt x="32" y="56"/>
                      </a:cubicBezTo>
                      <a:cubicBezTo>
                        <a:pt x="37" y="52"/>
                        <a:pt x="40" y="47"/>
                        <a:pt x="40" y="40"/>
                      </a:cubicBezTo>
                      <a:cubicBezTo>
                        <a:pt x="40" y="33"/>
                        <a:pt x="37" y="28"/>
                        <a:pt x="32" y="24"/>
                      </a:cubicBezTo>
                      <a:close/>
                      <a:moveTo>
                        <a:pt x="16" y="12"/>
                      </a:moveTo>
                      <a:cubicBezTo>
                        <a:pt x="16" y="10"/>
                        <a:pt x="18" y="8"/>
                        <a:pt x="20" y="8"/>
                      </a:cubicBezTo>
                      <a:cubicBezTo>
                        <a:pt x="22" y="8"/>
                        <a:pt x="24" y="10"/>
                        <a:pt x="24" y="12"/>
                      </a:cubicBezTo>
                      <a:cubicBezTo>
                        <a:pt x="24" y="20"/>
                        <a:pt x="24" y="20"/>
                        <a:pt x="24" y="20"/>
                      </a:cubicBezTo>
                      <a:cubicBezTo>
                        <a:pt x="23" y="20"/>
                        <a:pt x="21" y="20"/>
                        <a:pt x="20" y="20"/>
                      </a:cubicBezTo>
                      <a:cubicBezTo>
                        <a:pt x="19" y="20"/>
                        <a:pt x="17" y="20"/>
                        <a:pt x="16" y="20"/>
                      </a:cubicBezTo>
                      <a:lnTo>
                        <a:pt x="16" y="12"/>
                      </a:lnTo>
                      <a:close/>
                      <a:moveTo>
                        <a:pt x="24" y="116"/>
                      </a:moveTo>
                      <a:cubicBezTo>
                        <a:pt x="24" y="118"/>
                        <a:pt x="22" y="120"/>
                        <a:pt x="20" y="120"/>
                      </a:cubicBezTo>
                      <a:cubicBezTo>
                        <a:pt x="18" y="120"/>
                        <a:pt x="16" y="118"/>
                        <a:pt x="16" y="116"/>
                      </a:cubicBezTo>
                      <a:cubicBezTo>
                        <a:pt x="16" y="60"/>
                        <a:pt x="16" y="60"/>
                        <a:pt x="16" y="60"/>
                      </a:cubicBezTo>
                      <a:cubicBezTo>
                        <a:pt x="17" y="60"/>
                        <a:pt x="19" y="60"/>
                        <a:pt x="20" y="60"/>
                      </a:cubicBezTo>
                      <a:cubicBezTo>
                        <a:pt x="21" y="60"/>
                        <a:pt x="23" y="60"/>
                        <a:pt x="24" y="60"/>
                      </a:cubicBezTo>
                      <a:lnTo>
                        <a:pt x="24" y="116"/>
                      </a:lnTo>
                      <a:close/>
                      <a:moveTo>
                        <a:pt x="31" y="43"/>
                      </a:moveTo>
                      <a:cubicBezTo>
                        <a:pt x="31" y="44"/>
                        <a:pt x="31" y="44"/>
                        <a:pt x="31" y="44"/>
                      </a:cubicBezTo>
                      <a:cubicBezTo>
                        <a:pt x="31" y="45"/>
                        <a:pt x="30" y="46"/>
                        <a:pt x="30" y="47"/>
                      </a:cubicBezTo>
                      <a:cubicBezTo>
                        <a:pt x="30" y="47"/>
                        <a:pt x="30" y="47"/>
                        <a:pt x="30" y="47"/>
                      </a:cubicBezTo>
                      <a:cubicBezTo>
                        <a:pt x="29" y="48"/>
                        <a:pt x="28" y="49"/>
                        <a:pt x="27" y="50"/>
                      </a:cubicBezTo>
                      <a:cubicBezTo>
                        <a:pt x="27" y="50"/>
                        <a:pt x="27" y="50"/>
                        <a:pt x="27" y="50"/>
                      </a:cubicBezTo>
                      <a:cubicBezTo>
                        <a:pt x="26" y="50"/>
                        <a:pt x="25" y="51"/>
                        <a:pt x="24" y="51"/>
                      </a:cubicBezTo>
                      <a:cubicBezTo>
                        <a:pt x="23" y="52"/>
                        <a:pt x="21" y="52"/>
                        <a:pt x="20" y="52"/>
                      </a:cubicBezTo>
                      <a:cubicBezTo>
                        <a:pt x="19" y="52"/>
                        <a:pt x="17" y="52"/>
                        <a:pt x="16" y="51"/>
                      </a:cubicBezTo>
                      <a:cubicBezTo>
                        <a:pt x="15" y="51"/>
                        <a:pt x="14" y="50"/>
                        <a:pt x="13" y="50"/>
                      </a:cubicBezTo>
                      <a:cubicBezTo>
                        <a:pt x="13" y="50"/>
                        <a:pt x="13" y="50"/>
                        <a:pt x="13" y="50"/>
                      </a:cubicBezTo>
                      <a:cubicBezTo>
                        <a:pt x="12" y="49"/>
                        <a:pt x="11" y="48"/>
                        <a:pt x="10" y="47"/>
                      </a:cubicBezTo>
                      <a:cubicBezTo>
                        <a:pt x="10" y="47"/>
                        <a:pt x="10" y="47"/>
                        <a:pt x="10" y="47"/>
                      </a:cubicBezTo>
                      <a:cubicBezTo>
                        <a:pt x="10" y="46"/>
                        <a:pt x="9" y="45"/>
                        <a:pt x="9" y="44"/>
                      </a:cubicBezTo>
                      <a:cubicBezTo>
                        <a:pt x="9" y="44"/>
                        <a:pt x="9" y="44"/>
                        <a:pt x="9" y="43"/>
                      </a:cubicBezTo>
                      <a:cubicBezTo>
                        <a:pt x="8" y="42"/>
                        <a:pt x="8" y="41"/>
                        <a:pt x="8" y="40"/>
                      </a:cubicBezTo>
                      <a:cubicBezTo>
                        <a:pt x="8" y="39"/>
                        <a:pt x="8" y="38"/>
                        <a:pt x="9" y="37"/>
                      </a:cubicBezTo>
                      <a:cubicBezTo>
                        <a:pt x="9" y="36"/>
                        <a:pt x="9" y="36"/>
                        <a:pt x="9" y="36"/>
                      </a:cubicBezTo>
                      <a:cubicBezTo>
                        <a:pt x="9" y="35"/>
                        <a:pt x="10" y="34"/>
                        <a:pt x="10" y="33"/>
                      </a:cubicBezTo>
                      <a:cubicBezTo>
                        <a:pt x="10" y="33"/>
                        <a:pt x="10" y="33"/>
                        <a:pt x="10" y="33"/>
                      </a:cubicBezTo>
                      <a:cubicBezTo>
                        <a:pt x="11" y="32"/>
                        <a:pt x="12" y="31"/>
                        <a:pt x="13" y="30"/>
                      </a:cubicBezTo>
                      <a:cubicBezTo>
                        <a:pt x="13" y="30"/>
                        <a:pt x="13" y="30"/>
                        <a:pt x="13" y="30"/>
                      </a:cubicBezTo>
                      <a:cubicBezTo>
                        <a:pt x="14" y="30"/>
                        <a:pt x="15" y="29"/>
                        <a:pt x="16" y="29"/>
                      </a:cubicBezTo>
                      <a:cubicBezTo>
                        <a:pt x="17" y="28"/>
                        <a:pt x="19" y="28"/>
                        <a:pt x="20" y="28"/>
                      </a:cubicBezTo>
                      <a:cubicBezTo>
                        <a:pt x="21" y="28"/>
                        <a:pt x="23" y="28"/>
                        <a:pt x="24" y="29"/>
                      </a:cubicBezTo>
                      <a:cubicBezTo>
                        <a:pt x="25" y="29"/>
                        <a:pt x="26" y="30"/>
                        <a:pt x="27" y="30"/>
                      </a:cubicBezTo>
                      <a:cubicBezTo>
                        <a:pt x="27" y="30"/>
                        <a:pt x="27" y="30"/>
                        <a:pt x="27" y="30"/>
                      </a:cubicBezTo>
                      <a:cubicBezTo>
                        <a:pt x="28" y="31"/>
                        <a:pt x="29" y="32"/>
                        <a:pt x="30" y="33"/>
                      </a:cubicBezTo>
                      <a:cubicBezTo>
                        <a:pt x="30" y="33"/>
                        <a:pt x="30" y="33"/>
                        <a:pt x="30" y="33"/>
                      </a:cubicBezTo>
                      <a:cubicBezTo>
                        <a:pt x="30" y="34"/>
                        <a:pt x="31" y="35"/>
                        <a:pt x="31" y="36"/>
                      </a:cubicBezTo>
                      <a:cubicBezTo>
                        <a:pt x="31" y="36"/>
                        <a:pt x="31" y="36"/>
                        <a:pt x="31" y="37"/>
                      </a:cubicBezTo>
                      <a:cubicBezTo>
                        <a:pt x="32" y="38"/>
                        <a:pt x="32" y="39"/>
                        <a:pt x="32" y="40"/>
                      </a:cubicBezTo>
                      <a:cubicBezTo>
                        <a:pt x="32" y="41"/>
                        <a:pt x="32" y="42"/>
                        <a:pt x="31" y="4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800">
                    <a:solidFill>
                      <a:schemeClr val="bg1"/>
                    </a:solidFill>
                  </a:endParaRPr>
                </a:p>
              </p:txBody>
            </p:sp>
            <p:sp>
              <p:nvSpPr>
                <p:cNvPr id="66" name="Freeform 59"/>
                <p:cNvSpPr>
                  <a:spLocks noEditPoints="1"/>
                </p:cNvSpPr>
                <p:nvPr/>
              </p:nvSpPr>
              <p:spPr bwMode="auto">
                <a:xfrm>
                  <a:off x="4693482" y="4810943"/>
                  <a:ext cx="110554" cy="356535"/>
                </a:xfrm>
                <a:custGeom>
                  <a:avLst/>
                  <a:gdLst>
                    <a:gd name="T0" fmla="*/ 32 w 40"/>
                    <a:gd name="T1" fmla="*/ 72 h 128"/>
                    <a:gd name="T2" fmla="*/ 32 w 40"/>
                    <a:gd name="T3" fmla="*/ 12 h 128"/>
                    <a:gd name="T4" fmla="*/ 20 w 40"/>
                    <a:gd name="T5" fmla="*/ 0 h 128"/>
                    <a:gd name="T6" fmla="*/ 8 w 40"/>
                    <a:gd name="T7" fmla="*/ 12 h 128"/>
                    <a:gd name="T8" fmla="*/ 8 w 40"/>
                    <a:gd name="T9" fmla="*/ 72 h 128"/>
                    <a:gd name="T10" fmla="*/ 0 w 40"/>
                    <a:gd name="T11" fmla="*/ 88 h 128"/>
                    <a:gd name="T12" fmla="*/ 8 w 40"/>
                    <a:gd name="T13" fmla="*/ 104 h 128"/>
                    <a:gd name="T14" fmla="*/ 8 w 40"/>
                    <a:gd name="T15" fmla="*/ 116 h 128"/>
                    <a:gd name="T16" fmla="*/ 20 w 40"/>
                    <a:gd name="T17" fmla="*/ 128 h 128"/>
                    <a:gd name="T18" fmla="*/ 32 w 40"/>
                    <a:gd name="T19" fmla="*/ 116 h 128"/>
                    <a:gd name="T20" fmla="*/ 32 w 40"/>
                    <a:gd name="T21" fmla="*/ 104 h 128"/>
                    <a:gd name="T22" fmla="*/ 40 w 40"/>
                    <a:gd name="T23" fmla="*/ 88 h 128"/>
                    <a:gd name="T24" fmla="*/ 32 w 40"/>
                    <a:gd name="T25" fmla="*/ 72 h 128"/>
                    <a:gd name="T26" fmla="*/ 16 w 40"/>
                    <a:gd name="T27" fmla="*/ 12 h 128"/>
                    <a:gd name="T28" fmla="*/ 20 w 40"/>
                    <a:gd name="T29" fmla="*/ 8 h 128"/>
                    <a:gd name="T30" fmla="*/ 24 w 40"/>
                    <a:gd name="T31" fmla="*/ 12 h 128"/>
                    <a:gd name="T32" fmla="*/ 24 w 40"/>
                    <a:gd name="T33" fmla="*/ 68 h 128"/>
                    <a:gd name="T34" fmla="*/ 20 w 40"/>
                    <a:gd name="T35" fmla="*/ 68 h 128"/>
                    <a:gd name="T36" fmla="*/ 16 w 40"/>
                    <a:gd name="T37" fmla="*/ 68 h 128"/>
                    <a:gd name="T38" fmla="*/ 16 w 40"/>
                    <a:gd name="T39" fmla="*/ 12 h 128"/>
                    <a:gd name="T40" fmla="*/ 24 w 40"/>
                    <a:gd name="T41" fmla="*/ 116 h 128"/>
                    <a:gd name="T42" fmla="*/ 20 w 40"/>
                    <a:gd name="T43" fmla="*/ 120 h 128"/>
                    <a:gd name="T44" fmla="*/ 16 w 40"/>
                    <a:gd name="T45" fmla="*/ 116 h 128"/>
                    <a:gd name="T46" fmla="*/ 16 w 40"/>
                    <a:gd name="T47" fmla="*/ 108 h 128"/>
                    <a:gd name="T48" fmla="*/ 20 w 40"/>
                    <a:gd name="T49" fmla="*/ 108 h 128"/>
                    <a:gd name="T50" fmla="*/ 24 w 40"/>
                    <a:gd name="T51" fmla="*/ 108 h 128"/>
                    <a:gd name="T52" fmla="*/ 24 w 40"/>
                    <a:gd name="T53" fmla="*/ 116 h 128"/>
                    <a:gd name="T54" fmla="*/ 31 w 40"/>
                    <a:gd name="T55" fmla="*/ 91 h 128"/>
                    <a:gd name="T56" fmla="*/ 31 w 40"/>
                    <a:gd name="T57" fmla="*/ 92 h 128"/>
                    <a:gd name="T58" fmla="*/ 30 w 40"/>
                    <a:gd name="T59" fmla="*/ 95 h 128"/>
                    <a:gd name="T60" fmla="*/ 30 w 40"/>
                    <a:gd name="T61" fmla="*/ 95 h 128"/>
                    <a:gd name="T62" fmla="*/ 27 w 40"/>
                    <a:gd name="T63" fmla="*/ 98 h 128"/>
                    <a:gd name="T64" fmla="*/ 27 w 40"/>
                    <a:gd name="T65" fmla="*/ 98 h 128"/>
                    <a:gd name="T66" fmla="*/ 24 w 40"/>
                    <a:gd name="T67" fmla="*/ 99 h 128"/>
                    <a:gd name="T68" fmla="*/ 20 w 40"/>
                    <a:gd name="T69" fmla="*/ 100 h 128"/>
                    <a:gd name="T70" fmla="*/ 16 w 40"/>
                    <a:gd name="T71" fmla="*/ 99 h 128"/>
                    <a:gd name="T72" fmla="*/ 13 w 40"/>
                    <a:gd name="T73" fmla="*/ 98 h 128"/>
                    <a:gd name="T74" fmla="*/ 13 w 40"/>
                    <a:gd name="T75" fmla="*/ 98 h 128"/>
                    <a:gd name="T76" fmla="*/ 10 w 40"/>
                    <a:gd name="T77" fmla="*/ 95 h 128"/>
                    <a:gd name="T78" fmla="*/ 10 w 40"/>
                    <a:gd name="T79" fmla="*/ 95 h 128"/>
                    <a:gd name="T80" fmla="*/ 9 w 40"/>
                    <a:gd name="T81" fmla="*/ 92 h 128"/>
                    <a:gd name="T82" fmla="*/ 9 w 40"/>
                    <a:gd name="T83" fmla="*/ 91 h 128"/>
                    <a:gd name="T84" fmla="*/ 8 w 40"/>
                    <a:gd name="T85" fmla="*/ 88 h 128"/>
                    <a:gd name="T86" fmla="*/ 9 w 40"/>
                    <a:gd name="T87" fmla="*/ 85 h 128"/>
                    <a:gd name="T88" fmla="*/ 9 w 40"/>
                    <a:gd name="T89" fmla="*/ 84 h 128"/>
                    <a:gd name="T90" fmla="*/ 10 w 40"/>
                    <a:gd name="T91" fmla="*/ 81 h 128"/>
                    <a:gd name="T92" fmla="*/ 10 w 40"/>
                    <a:gd name="T93" fmla="*/ 81 h 128"/>
                    <a:gd name="T94" fmla="*/ 13 w 40"/>
                    <a:gd name="T95" fmla="*/ 78 h 128"/>
                    <a:gd name="T96" fmla="*/ 13 w 40"/>
                    <a:gd name="T97" fmla="*/ 78 h 128"/>
                    <a:gd name="T98" fmla="*/ 16 w 40"/>
                    <a:gd name="T99" fmla="*/ 77 h 128"/>
                    <a:gd name="T100" fmla="*/ 20 w 40"/>
                    <a:gd name="T101" fmla="*/ 76 h 128"/>
                    <a:gd name="T102" fmla="*/ 24 w 40"/>
                    <a:gd name="T103" fmla="*/ 77 h 128"/>
                    <a:gd name="T104" fmla="*/ 27 w 40"/>
                    <a:gd name="T105" fmla="*/ 78 h 128"/>
                    <a:gd name="T106" fmla="*/ 27 w 40"/>
                    <a:gd name="T107" fmla="*/ 78 h 128"/>
                    <a:gd name="T108" fmla="*/ 30 w 40"/>
                    <a:gd name="T109" fmla="*/ 81 h 128"/>
                    <a:gd name="T110" fmla="*/ 30 w 40"/>
                    <a:gd name="T111" fmla="*/ 81 h 128"/>
                    <a:gd name="T112" fmla="*/ 31 w 40"/>
                    <a:gd name="T113" fmla="*/ 84 h 128"/>
                    <a:gd name="T114" fmla="*/ 31 w 40"/>
                    <a:gd name="T115" fmla="*/ 85 h 128"/>
                    <a:gd name="T116" fmla="*/ 32 w 40"/>
                    <a:gd name="T117" fmla="*/ 88 h 128"/>
                    <a:gd name="T118" fmla="*/ 31 w 40"/>
                    <a:gd name="T119" fmla="*/ 91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0" h="128">
                      <a:moveTo>
                        <a:pt x="32" y="72"/>
                      </a:moveTo>
                      <a:cubicBezTo>
                        <a:pt x="32" y="12"/>
                        <a:pt x="32" y="12"/>
                        <a:pt x="32" y="12"/>
                      </a:cubicBezTo>
                      <a:cubicBezTo>
                        <a:pt x="32" y="5"/>
                        <a:pt x="27" y="0"/>
                        <a:pt x="20" y="0"/>
                      </a:cubicBezTo>
                      <a:cubicBezTo>
                        <a:pt x="13" y="0"/>
                        <a:pt x="8" y="5"/>
                        <a:pt x="8" y="12"/>
                      </a:cubicBezTo>
                      <a:cubicBezTo>
                        <a:pt x="8" y="72"/>
                        <a:pt x="8" y="72"/>
                        <a:pt x="8" y="72"/>
                      </a:cubicBezTo>
                      <a:cubicBezTo>
                        <a:pt x="3" y="76"/>
                        <a:pt x="0" y="81"/>
                        <a:pt x="0" y="88"/>
                      </a:cubicBezTo>
                      <a:cubicBezTo>
                        <a:pt x="0" y="95"/>
                        <a:pt x="3" y="100"/>
                        <a:pt x="8" y="104"/>
                      </a:cubicBezTo>
                      <a:cubicBezTo>
                        <a:pt x="8" y="116"/>
                        <a:pt x="8" y="116"/>
                        <a:pt x="8" y="116"/>
                      </a:cubicBezTo>
                      <a:cubicBezTo>
                        <a:pt x="8" y="123"/>
                        <a:pt x="13" y="128"/>
                        <a:pt x="20" y="128"/>
                      </a:cubicBezTo>
                      <a:cubicBezTo>
                        <a:pt x="27" y="128"/>
                        <a:pt x="32" y="123"/>
                        <a:pt x="32" y="116"/>
                      </a:cubicBezTo>
                      <a:cubicBezTo>
                        <a:pt x="32" y="104"/>
                        <a:pt x="32" y="104"/>
                        <a:pt x="32" y="104"/>
                      </a:cubicBezTo>
                      <a:cubicBezTo>
                        <a:pt x="37" y="100"/>
                        <a:pt x="40" y="95"/>
                        <a:pt x="40" y="88"/>
                      </a:cubicBezTo>
                      <a:cubicBezTo>
                        <a:pt x="40" y="81"/>
                        <a:pt x="37" y="76"/>
                        <a:pt x="32" y="72"/>
                      </a:cubicBezTo>
                      <a:close/>
                      <a:moveTo>
                        <a:pt x="16" y="12"/>
                      </a:moveTo>
                      <a:cubicBezTo>
                        <a:pt x="16" y="10"/>
                        <a:pt x="18" y="8"/>
                        <a:pt x="20" y="8"/>
                      </a:cubicBezTo>
                      <a:cubicBezTo>
                        <a:pt x="22" y="8"/>
                        <a:pt x="24" y="10"/>
                        <a:pt x="24" y="12"/>
                      </a:cubicBezTo>
                      <a:cubicBezTo>
                        <a:pt x="24" y="68"/>
                        <a:pt x="24" y="68"/>
                        <a:pt x="24" y="68"/>
                      </a:cubicBezTo>
                      <a:cubicBezTo>
                        <a:pt x="23" y="68"/>
                        <a:pt x="21" y="68"/>
                        <a:pt x="20" y="68"/>
                      </a:cubicBezTo>
                      <a:cubicBezTo>
                        <a:pt x="19" y="68"/>
                        <a:pt x="17" y="68"/>
                        <a:pt x="16" y="68"/>
                      </a:cubicBezTo>
                      <a:lnTo>
                        <a:pt x="16" y="12"/>
                      </a:lnTo>
                      <a:close/>
                      <a:moveTo>
                        <a:pt x="24" y="116"/>
                      </a:moveTo>
                      <a:cubicBezTo>
                        <a:pt x="24" y="118"/>
                        <a:pt x="22" y="120"/>
                        <a:pt x="20" y="120"/>
                      </a:cubicBezTo>
                      <a:cubicBezTo>
                        <a:pt x="18" y="120"/>
                        <a:pt x="16" y="118"/>
                        <a:pt x="16" y="116"/>
                      </a:cubicBezTo>
                      <a:cubicBezTo>
                        <a:pt x="16" y="108"/>
                        <a:pt x="16" y="108"/>
                        <a:pt x="16" y="108"/>
                      </a:cubicBezTo>
                      <a:cubicBezTo>
                        <a:pt x="17" y="108"/>
                        <a:pt x="19" y="108"/>
                        <a:pt x="20" y="108"/>
                      </a:cubicBezTo>
                      <a:cubicBezTo>
                        <a:pt x="21" y="108"/>
                        <a:pt x="23" y="108"/>
                        <a:pt x="24" y="108"/>
                      </a:cubicBezTo>
                      <a:lnTo>
                        <a:pt x="24" y="116"/>
                      </a:lnTo>
                      <a:close/>
                      <a:moveTo>
                        <a:pt x="31" y="91"/>
                      </a:moveTo>
                      <a:cubicBezTo>
                        <a:pt x="31" y="92"/>
                        <a:pt x="31" y="92"/>
                        <a:pt x="31" y="92"/>
                      </a:cubicBezTo>
                      <a:cubicBezTo>
                        <a:pt x="31" y="93"/>
                        <a:pt x="30" y="94"/>
                        <a:pt x="30" y="95"/>
                      </a:cubicBezTo>
                      <a:cubicBezTo>
                        <a:pt x="30" y="95"/>
                        <a:pt x="30" y="95"/>
                        <a:pt x="30" y="95"/>
                      </a:cubicBezTo>
                      <a:cubicBezTo>
                        <a:pt x="29" y="96"/>
                        <a:pt x="28" y="97"/>
                        <a:pt x="27" y="98"/>
                      </a:cubicBezTo>
                      <a:cubicBezTo>
                        <a:pt x="27" y="98"/>
                        <a:pt x="27" y="98"/>
                        <a:pt x="27" y="98"/>
                      </a:cubicBezTo>
                      <a:cubicBezTo>
                        <a:pt x="26" y="98"/>
                        <a:pt x="25" y="99"/>
                        <a:pt x="24" y="99"/>
                      </a:cubicBezTo>
                      <a:cubicBezTo>
                        <a:pt x="23" y="100"/>
                        <a:pt x="21" y="100"/>
                        <a:pt x="20" y="100"/>
                      </a:cubicBezTo>
                      <a:cubicBezTo>
                        <a:pt x="19" y="100"/>
                        <a:pt x="17" y="100"/>
                        <a:pt x="16" y="99"/>
                      </a:cubicBezTo>
                      <a:cubicBezTo>
                        <a:pt x="15" y="99"/>
                        <a:pt x="14" y="98"/>
                        <a:pt x="13" y="98"/>
                      </a:cubicBezTo>
                      <a:cubicBezTo>
                        <a:pt x="13" y="98"/>
                        <a:pt x="13" y="98"/>
                        <a:pt x="13" y="98"/>
                      </a:cubicBezTo>
                      <a:cubicBezTo>
                        <a:pt x="12" y="97"/>
                        <a:pt x="11" y="96"/>
                        <a:pt x="10" y="95"/>
                      </a:cubicBezTo>
                      <a:cubicBezTo>
                        <a:pt x="10" y="95"/>
                        <a:pt x="10" y="95"/>
                        <a:pt x="10" y="95"/>
                      </a:cubicBezTo>
                      <a:cubicBezTo>
                        <a:pt x="10" y="94"/>
                        <a:pt x="9" y="93"/>
                        <a:pt x="9" y="92"/>
                      </a:cubicBezTo>
                      <a:cubicBezTo>
                        <a:pt x="9" y="92"/>
                        <a:pt x="9" y="92"/>
                        <a:pt x="9" y="91"/>
                      </a:cubicBezTo>
                      <a:cubicBezTo>
                        <a:pt x="8" y="90"/>
                        <a:pt x="8" y="89"/>
                        <a:pt x="8" y="88"/>
                      </a:cubicBezTo>
                      <a:cubicBezTo>
                        <a:pt x="8" y="87"/>
                        <a:pt x="8" y="86"/>
                        <a:pt x="9" y="85"/>
                      </a:cubicBezTo>
                      <a:cubicBezTo>
                        <a:pt x="9" y="84"/>
                        <a:pt x="9" y="84"/>
                        <a:pt x="9" y="84"/>
                      </a:cubicBezTo>
                      <a:cubicBezTo>
                        <a:pt x="9" y="83"/>
                        <a:pt x="10" y="82"/>
                        <a:pt x="10" y="81"/>
                      </a:cubicBezTo>
                      <a:cubicBezTo>
                        <a:pt x="10" y="81"/>
                        <a:pt x="10" y="81"/>
                        <a:pt x="10" y="81"/>
                      </a:cubicBezTo>
                      <a:cubicBezTo>
                        <a:pt x="11" y="80"/>
                        <a:pt x="12" y="79"/>
                        <a:pt x="13" y="78"/>
                      </a:cubicBezTo>
                      <a:cubicBezTo>
                        <a:pt x="13" y="78"/>
                        <a:pt x="13" y="78"/>
                        <a:pt x="13" y="78"/>
                      </a:cubicBezTo>
                      <a:cubicBezTo>
                        <a:pt x="14" y="78"/>
                        <a:pt x="15" y="77"/>
                        <a:pt x="16" y="77"/>
                      </a:cubicBezTo>
                      <a:cubicBezTo>
                        <a:pt x="17" y="76"/>
                        <a:pt x="19" y="76"/>
                        <a:pt x="20" y="76"/>
                      </a:cubicBezTo>
                      <a:cubicBezTo>
                        <a:pt x="21" y="76"/>
                        <a:pt x="23" y="76"/>
                        <a:pt x="24" y="77"/>
                      </a:cubicBezTo>
                      <a:cubicBezTo>
                        <a:pt x="25" y="77"/>
                        <a:pt x="26" y="78"/>
                        <a:pt x="27" y="78"/>
                      </a:cubicBezTo>
                      <a:cubicBezTo>
                        <a:pt x="27" y="78"/>
                        <a:pt x="27" y="78"/>
                        <a:pt x="27" y="78"/>
                      </a:cubicBezTo>
                      <a:cubicBezTo>
                        <a:pt x="28" y="79"/>
                        <a:pt x="29" y="80"/>
                        <a:pt x="30" y="81"/>
                      </a:cubicBezTo>
                      <a:cubicBezTo>
                        <a:pt x="30" y="81"/>
                        <a:pt x="30" y="81"/>
                        <a:pt x="30" y="81"/>
                      </a:cubicBezTo>
                      <a:cubicBezTo>
                        <a:pt x="30" y="82"/>
                        <a:pt x="31" y="83"/>
                        <a:pt x="31" y="84"/>
                      </a:cubicBezTo>
                      <a:cubicBezTo>
                        <a:pt x="31" y="84"/>
                        <a:pt x="31" y="84"/>
                        <a:pt x="31" y="85"/>
                      </a:cubicBezTo>
                      <a:cubicBezTo>
                        <a:pt x="32" y="86"/>
                        <a:pt x="32" y="87"/>
                        <a:pt x="32" y="88"/>
                      </a:cubicBezTo>
                      <a:cubicBezTo>
                        <a:pt x="32" y="89"/>
                        <a:pt x="32" y="90"/>
                        <a:pt x="31" y="9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800">
                    <a:solidFill>
                      <a:schemeClr val="bg1"/>
                    </a:solidFill>
                  </a:endParaRPr>
                </a:p>
              </p:txBody>
            </p:sp>
          </p:grpSp>
        </p:grpSp>
        <p:sp>
          <p:nvSpPr>
            <p:cNvPr id="61" name="Rectangle 2"/>
            <p:cNvSpPr/>
            <p:nvPr/>
          </p:nvSpPr>
          <p:spPr bwMode="auto">
            <a:xfrm>
              <a:off x="2138549" y="3249075"/>
              <a:ext cx="1867348" cy="464707"/>
            </a:xfrm>
            <a:prstGeom prst="rect">
              <a:avLst/>
            </a:prstGeom>
            <a:noFill/>
            <a:ln>
              <a:noFill/>
            </a:ln>
          </p:spPr>
          <p:txBody>
            <a:bodyPr lIns="0" tIns="0" rIns="0" bIns="0" anchor="ctr"/>
            <a:lstStyle/>
            <a:p>
              <a:r>
                <a:rPr lang="zh-CN" altLang="en-US" sz="1200" b="1" dirty="0">
                  <a:solidFill>
                    <a:schemeClr val="bg1"/>
                  </a:solidFill>
                  <a:latin typeface="Lato" panose="020F0502020204030203" pitchFamily="34" charset="0"/>
                  <a:ea typeface="Open Sans Extrabold" panose="020B0906030804020204" pitchFamily="34" charset="0"/>
                  <a:cs typeface="Lato" panose="020F0502020204030203" pitchFamily="34" charset="0"/>
                  <a:sym typeface="Lato Bold" charset="0"/>
                </a:rPr>
                <a:t>时间： </a:t>
              </a:r>
              <a:r>
                <a:rPr lang="en-US" altLang="zh-CN" sz="1200" b="1" dirty="0" smtClean="0">
                  <a:solidFill>
                    <a:schemeClr val="bg1"/>
                  </a:solidFill>
                  <a:latin typeface="Lato" panose="020F0502020204030203" pitchFamily="34" charset="0"/>
                  <a:ea typeface="Open Sans Extrabold" panose="020B0906030804020204" pitchFamily="34" charset="0"/>
                  <a:cs typeface="Lato" panose="020F0502020204030203" pitchFamily="34" charset="0"/>
                  <a:sym typeface="Lato Bold" charset="0"/>
                </a:rPr>
                <a:t>2004-present</a:t>
              </a:r>
              <a:endParaRPr lang="en-US" sz="1200" b="1" dirty="0">
                <a:solidFill>
                  <a:schemeClr val="bg1"/>
                </a:solidFill>
                <a:latin typeface="Lato" panose="020F0502020204030203" pitchFamily="34" charset="0"/>
                <a:ea typeface="Open Sans Extrabold" panose="020B0906030804020204" pitchFamily="34" charset="0"/>
                <a:cs typeface="Lato" panose="020F0502020204030203" pitchFamily="34" charset="0"/>
                <a:sym typeface="Lato Bold" charset="0"/>
              </a:endParaRPr>
            </a:p>
          </p:txBody>
        </p:sp>
      </p:grpSp>
      <p:grpSp>
        <p:nvGrpSpPr>
          <p:cNvPr id="67" name="组合 66">
            <a:extLst>
              <a:ext uri="{FF2B5EF4-FFF2-40B4-BE49-F238E27FC236}">
                <a16:creationId xmlns="" xmlns:a16="http://schemas.microsoft.com/office/drawing/2014/main" id="{656F9A42-D7F6-4F6C-AF1E-5565DC3D4701}"/>
              </a:ext>
            </a:extLst>
          </p:cNvPr>
          <p:cNvGrpSpPr/>
          <p:nvPr/>
        </p:nvGrpSpPr>
        <p:grpSpPr>
          <a:xfrm>
            <a:off x="5931575" y="3593142"/>
            <a:ext cx="2168817" cy="562784"/>
            <a:chOff x="1122793" y="4804382"/>
            <a:chExt cx="2891756" cy="750378"/>
          </a:xfrm>
        </p:grpSpPr>
        <p:grpSp>
          <p:nvGrpSpPr>
            <p:cNvPr id="68" name="Group 38"/>
            <p:cNvGrpSpPr/>
            <p:nvPr/>
          </p:nvGrpSpPr>
          <p:grpSpPr>
            <a:xfrm flipH="1">
              <a:off x="1122793" y="4804382"/>
              <a:ext cx="752008" cy="750378"/>
              <a:chOff x="8963079" y="3100785"/>
              <a:chExt cx="823913" cy="823913"/>
            </a:xfrm>
          </p:grpSpPr>
          <p:sp>
            <p:nvSpPr>
              <p:cNvPr id="70" name="Oval 68"/>
              <p:cNvSpPr>
                <a:spLocks noChangeArrowheads="1"/>
              </p:cNvSpPr>
              <p:nvPr/>
            </p:nvSpPr>
            <p:spPr bwMode="auto">
              <a:xfrm>
                <a:off x="8963079" y="3100785"/>
                <a:ext cx="823913" cy="823913"/>
              </a:xfrm>
              <a:prstGeom prst="ellipse">
                <a:avLst/>
              </a:prstGeom>
              <a:solidFill>
                <a:srgbClr val="063D54"/>
              </a:solidFill>
              <a:ln w="57150">
                <a:noFill/>
                <a:round/>
              </a:ln>
              <a:effectLst>
                <a:outerShdw blurRad="76200" dir="18900000" sy="23000" kx="-1200000" algn="bl" rotWithShape="0">
                  <a:prstClr val="black">
                    <a:alpha val="20000"/>
                  </a:prstClr>
                </a:outerShdw>
              </a:effectLst>
            </p:spPr>
            <p:txBody>
              <a:bodyPr vert="horz" wrap="square" lIns="91440" tIns="45720" rIns="91440" bIns="45720" numCol="1" anchor="t" anchorCtr="0" compatLnSpc="1"/>
              <a:lstStyle/>
              <a:p>
                <a:endParaRPr lang="en-US" sz="800">
                  <a:solidFill>
                    <a:schemeClr val="bg1"/>
                  </a:solidFill>
                </a:endParaRPr>
              </a:p>
            </p:txBody>
          </p:sp>
          <p:grpSp>
            <p:nvGrpSpPr>
              <p:cNvPr id="71" name="Group 40"/>
              <p:cNvGrpSpPr/>
              <p:nvPr/>
            </p:nvGrpSpPr>
            <p:grpSpPr>
              <a:xfrm>
                <a:off x="9215683" y="3334473"/>
                <a:ext cx="356535" cy="356535"/>
                <a:chOff x="5284944" y="4097872"/>
                <a:chExt cx="356535" cy="356535"/>
              </a:xfrm>
              <a:solidFill>
                <a:schemeClr val="bg1"/>
              </a:solidFill>
            </p:grpSpPr>
            <p:sp>
              <p:nvSpPr>
                <p:cNvPr id="72" name="Freeform 41"/>
                <p:cNvSpPr>
                  <a:spLocks noEditPoints="1"/>
                </p:cNvSpPr>
                <p:nvPr/>
              </p:nvSpPr>
              <p:spPr bwMode="auto">
                <a:xfrm>
                  <a:off x="5284944" y="4097872"/>
                  <a:ext cx="356535" cy="356535"/>
                </a:xfrm>
                <a:custGeom>
                  <a:avLst/>
                  <a:gdLst>
                    <a:gd name="T0" fmla="*/ 83 w 128"/>
                    <a:gd name="T1" fmla="*/ 40 h 128"/>
                    <a:gd name="T2" fmla="*/ 64 w 128"/>
                    <a:gd name="T3" fmla="*/ 0 h 128"/>
                    <a:gd name="T4" fmla="*/ 36 w 128"/>
                    <a:gd name="T5" fmla="*/ 41 h 128"/>
                    <a:gd name="T6" fmla="*/ 32 w 128"/>
                    <a:gd name="T7" fmla="*/ 43 h 128"/>
                    <a:gd name="T8" fmla="*/ 12 w 128"/>
                    <a:gd name="T9" fmla="*/ 40 h 128"/>
                    <a:gd name="T10" fmla="*/ 0 w 128"/>
                    <a:gd name="T11" fmla="*/ 116 h 128"/>
                    <a:gd name="T12" fmla="*/ 24 w 128"/>
                    <a:gd name="T13" fmla="*/ 128 h 128"/>
                    <a:gd name="T14" fmla="*/ 35 w 128"/>
                    <a:gd name="T15" fmla="*/ 121 h 128"/>
                    <a:gd name="T16" fmla="*/ 36 w 128"/>
                    <a:gd name="T17" fmla="*/ 121 h 128"/>
                    <a:gd name="T18" fmla="*/ 76 w 128"/>
                    <a:gd name="T19" fmla="*/ 128 h 128"/>
                    <a:gd name="T20" fmla="*/ 112 w 128"/>
                    <a:gd name="T21" fmla="*/ 120 h 128"/>
                    <a:gd name="T22" fmla="*/ 114 w 128"/>
                    <a:gd name="T23" fmla="*/ 109 h 128"/>
                    <a:gd name="T24" fmla="*/ 121 w 128"/>
                    <a:gd name="T25" fmla="*/ 88 h 128"/>
                    <a:gd name="T26" fmla="*/ 124 w 128"/>
                    <a:gd name="T27" fmla="*/ 67 h 128"/>
                    <a:gd name="T28" fmla="*/ 128 w 128"/>
                    <a:gd name="T29" fmla="*/ 58 h 128"/>
                    <a:gd name="T30" fmla="*/ 117 w 128"/>
                    <a:gd name="T31" fmla="*/ 42 h 128"/>
                    <a:gd name="T32" fmla="*/ 24 w 128"/>
                    <a:gd name="T33" fmla="*/ 120 h 128"/>
                    <a:gd name="T34" fmla="*/ 8 w 128"/>
                    <a:gd name="T35" fmla="*/ 116 h 128"/>
                    <a:gd name="T36" fmla="*/ 12 w 128"/>
                    <a:gd name="T37" fmla="*/ 48 h 128"/>
                    <a:gd name="T38" fmla="*/ 28 w 128"/>
                    <a:gd name="T39" fmla="*/ 52 h 128"/>
                    <a:gd name="T40" fmla="*/ 120 w 128"/>
                    <a:gd name="T41" fmla="*/ 58 h 128"/>
                    <a:gd name="T42" fmla="*/ 104 w 128"/>
                    <a:gd name="T43" fmla="*/ 64 h 128"/>
                    <a:gd name="T44" fmla="*/ 104 w 128"/>
                    <a:gd name="T45" fmla="*/ 68 h 128"/>
                    <a:gd name="T46" fmla="*/ 118 w 128"/>
                    <a:gd name="T47" fmla="*/ 75 h 128"/>
                    <a:gd name="T48" fmla="*/ 100 w 128"/>
                    <a:gd name="T49" fmla="*/ 84 h 128"/>
                    <a:gd name="T50" fmla="*/ 100 w 128"/>
                    <a:gd name="T51" fmla="*/ 88 h 128"/>
                    <a:gd name="T52" fmla="*/ 113 w 128"/>
                    <a:gd name="T53" fmla="*/ 96 h 128"/>
                    <a:gd name="T54" fmla="*/ 96 w 128"/>
                    <a:gd name="T55" fmla="*/ 104 h 128"/>
                    <a:gd name="T56" fmla="*/ 96 w 128"/>
                    <a:gd name="T57" fmla="*/ 108 h 128"/>
                    <a:gd name="T58" fmla="*/ 106 w 128"/>
                    <a:gd name="T59" fmla="*/ 114 h 128"/>
                    <a:gd name="T60" fmla="*/ 98 w 128"/>
                    <a:gd name="T61" fmla="*/ 120 h 128"/>
                    <a:gd name="T62" fmla="*/ 54 w 128"/>
                    <a:gd name="T63" fmla="*/ 117 h 128"/>
                    <a:gd name="T64" fmla="*/ 32 w 128"/>
                    <a:gd name="T65" fmla="*/ 110 h 128"/>
                    <a:gd name="T66" fmla="*/ 35 w 128"/>
                    <a:gd name="T67" fmla="*/ 50 h 128"/>
                    <a:gd name="T68" fmla="*/ 60 w 128"/>
                    <a:gd name="T69" fmla="*/ 12 h 128"/>
                    <a:gd name="T70" fmla="*/ 76 w 128"/>
                    <a:gd name="T71" fmla="*/ 27 h 128"/>
                    <a:gd name="T72" fmla="*/ 115 w 128"/>
                    <a:gd name="T73" fmla="*/ 50 h 128"/>
                    <a:gd name="T74" fmla="*/ 120 w 128"/>
                    <a:gd name="T75" fmla="*/ 5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8" h="128">
                      <a:moveTo>
                        <a:pt x="117" y="42"/>
                      </a:moveTo>
                      <a:cubicBezTo>
                        <a:pt x="112" y="41"/>
                        <a:pt x="100" y="41"/>
                        <a:pt x="83" y="40"/>
                      </a:cubicBezTo>
                      <a:cubicBezTo>
                        <a:pt x="84" y="36"/>
                        <a:pt x="84" y="33"/>
                        <a:pt x="84" y="27"/>
                      </a:cubicBezTo>
                      <a:cubicBezTo>
                        <a:pt x="84" y="13"/>
                        <a:pt x="73" y="0"/>
                        <a:pt x="64" y="0"/>
                      </a:cubicBezTo>
                      <a:cubicBezTo>
                        <a:pt x="57" y="0"/>
                        <a:pt x="52" y="5"/>
                        <a:pt x="52" y="12"/>
                      </a:cubicBezTo>
                      <a:cubicBezTo>
                        <a:pt x="52" y="20"/>
                        <a:pt x="49" y="34"/>
                        <a:pt x="36" y="41"/>
                      </a:cubicBezTo>
                      <a:cubicBezTo>
                        <a:pt x="35" y="41"/>
                        <a:pt x="32" y="43"/>
                        <a:pt x="32" y="43"/>
                      </a:cubicBezTo>
                      <a:cubicBezTo>
                        <a:pt x="32" y="43"/>
                        <a:pt x="32" y="43"/>
                        <a:pt x="32" y="43"/>
                      </a:cubicBezTo>
                      <a:cubicBezTo>
                        <a:pt x="30" y="41"/>
                        <a:pt x="27" y="40"/>
                        <a:pt x="24" y="40"/>
                      </a:cubicBezTo>
                      <a:cubicBezTo>
                        <a:pt x="12" y="40"/>
                        <a:pt x="12" y="40"/>
                        <a:pt x="12" y="40"/>
                      </a:cubicBezTo>
                      <a:cubicBezTo>
                        <a:pt x="5" y="40"/>
                        <a:pt x="0" y="45"/>
                        <a:pt x="0" y="52"/>
                      </a:cubicBezTo>
                      <a:cubicBezTo>
                        <a:pt x="0" y="116"/>
                        <a:pt x="0" y="116"/>
                        <a:pt x="0" y="116"/>
                      </a:cubicBezTo>
                      <a:cubicBezTo>
                        <a:pt x="0" y="123"/>
                        <a:pt x="5" y="128"/>
                        <a:pt x="12" y="128"/>
                      </a:cubicBezTo>
                      <a:cubicBezTo>
                        <a:pt x="24" y="128"/>
                        <a:pt x="24" y="128"/>
                        <a:pt x="24" y="128"/>
                      </a:cubicBezTo>
                      <a:cubicBezTo>
                        <a:pt x="29" y="128"/>
                        <a:pt x="33" y="125"/>
                        <a:pt x="35" y="121"/>
                      </a:cubicBezTo>
                      <a:cubicBezTo>
                        <a:pt x="35" y="121"/>
                        <a:pt x="35" y="121"/>
                        <a:pt x="35" y="121"/>
                      </a:cubicBezTo>
                      <a:cubicBezTo>
                        <a:pt x="35" y="121"/>
                        <a:pt x="35" y="121"/>
                        <a:pt x="36" y="121"/>
                      </a:cubicBezTo>
                      <a:cubicBezTo>
                        <a:pt x="36" y="121"/>
                        <a:pt x="36" y="121"/>
                        <a:pt x="36" y="121"/>
                      </a:cubicBezTo>
                      <a:cubicBezTo>
                        <a:pt x="38" y="122"/>
                        <a:pt x="43" y="123"/>
                        <a:pt x="52" y="125"/>
                      </a:cubicBezTo>
                      <a:cubicBezTo>
                        <a:pt x="54" y="126"/>
                        <a:pt x="65" y="128"/>
                        <a:pt x="76" y="128"/>
                      </a:cubicBezTo>
                      <a:cubicBezTo>
                        <a:pt x="98" y="128"/>
                        <a:pt x="98" y="128"/>
                        <a:pt x="98" y="128"/>
                      </a:cubicBezTo>
                      <a:cubicBezTo>
                        <a:pt x="105" y="128"/>
                        <a:pt x="109" y="125"/>
                        <a:pt x="112" y="120"/>
                      </a:cubicBezTo>
                      <a:cubicBezTo>
                        <a:pt x="112" y="120"/>
                        <a:pt x="113" y="118"/>
                        <a:pt x="114" y="116"/>
                      </a:cubicBezTo>
                      <a:cubicBezTo>
                        <a:pt x="115" y="114"/>
                        <a:pt x="115" y="112"/>
                        <a:pt x="114" y="109"/>
                      </a:cubicBezTo>
                      <a:cubicBezTo>
                        <a:pt x="118" y="106"/>
                        <a:pt x="120" y="102"/>
                        <a:pt x="121" y="99"/>
                      </a:cubicBezTo>
                      <a:cubicBezTo>
                        <a:pt x="122" y="94"/>
                        <a:pt x="122" y="90"/>
                        <a:pt x="121" y="88"/>
                      </a:cubicBezTo>
                      <a:cubicBezTo>
                        <a:pt x="123" y="85"/>
                        <a:pt x="125" y="82"/>
                        <a:pt x="126" y="77"/>
                      </a:cubicBezTo>
                      <a:cubicBezTo>
                        <a:pt x="127" y="73"/>
                        <a:pt x="126" y="70"/>
                        <a:pt x="124" y="67"/>
                      </a:cubicBezTo>
                      <a:cubicBezTo>
                        <a:pt x="127" y="65"/>
                        <a:pt x="128" y="61"/>
                        <a:pt x="128" y="58"/>
                      </a:cubicBezTo>
                      <a:cubicBezTo>
                        <a:pt x="128" y="58"/>
                        <a:pt x="128" y="58"/>
                        <a:pt x="128" y="58"/>
                      </a:cubicBezTo>
                      <a:cubicBezTo>
                        <a:pt x="128" y="57"/>
                        <a:pt x="128" y="57"/>
                        <a:pt x="128" y="56"/>
                      </a:cubicBezTo>
                      <a:cubicBezTo>
                        <a:pt x="128" y="51"/>
                        <a:pt x="125" y="44"/>
                        <a:pt x="117" y="42"/>
                      </a:cubicBezTo>
                      <a:close/>
                      <a:moveTo>
                        <a:pt x="28" y="116"/>
                      </a:moveTo>
                      <a:cubicBezTo>
                        <a:pt x="28" y="118"/>
                        <a:pt x="26" y="120"/>
                        <a:pt x="24" y="120"/>
                      </a:cubicBezTo>
                      <a:cubicBezTo>
                        <a:pt x="12" y="120"/>
                        <a:pt x="12" y="120"/>
                        <a:pt x="12" y="120"/>
                      </a:cubicBezTo>
                      <a:cubicBezTo>
                        <a:pt x="10" y="120"/>
                        <a:pt x="8" y="118"/>
                        <a:pt x="8" y="116"/>
                      </a:cubicBezTo>
                      <a:cubicBezTo>
                        <a:pt x="8" y="52"/>
                        <a:pt x="8" y="52"/>
                        <a:pt x="8" y="52"/>
                      </a:cubicBezTo>
                      <a:cubicBezTo>
                        <a:pt x="8" y="50"/>
                        <a:pt x="10" y="48"/>
                        <a:pt x="12" y="48"/>
                      </a:cubicBezTo>
                      <a:cubicBezTo>
                        <a:pt x="24" y="48"/>
                        <a:pt x="24" y="48"/>
                        <a:pt x="24" y="48"/>
                      </a:cubicBezTo>
                      <a:cubicBezTo>
                        <a:pt x="26" y="48"/>
                        <a:pt x="28" y="50"/>
                        <a:pt x="28" y="52"/>
                      </a:cubicBezTo>
                      <a:lnTo>
                        <a:pt x="28" y="116"/>
                      </a:lnTo>
                      <a:close/>
                      <a:moveTo>
                        <a:pt x="120" y="58"/>
                      </a:moveTo>
                      <a:cubicBezTo>
                        <a:pt x="120" y="60"/>
                        <a:pt x="119" y="64"/>
                        <a:pt x="112" y="64"/>
                      </a:cubicBezTo>
                      <a:cubicBezTo>
                        <a:pt x="106" y="64"/>
                        <a:pt x="104" y="64"/>
                        <a:pt x="104" y="64"/>
                      </a:cubicBezTo>
                      <a:cubicBezTo>
                        <a:pt x="103" y="64"/>
                        <a:pt x="102" y="65"/>
                        <a:pt x="102" y="66"/>
                      </a:cubicBezTo>
                      <a:cubicBezTo>
                        <a:pt x="102" y="67"/>
                        <a:pt x="103" y="68"/>
                        <a:pt x="104" y="68"/>
                      </a:cubicBezTo>
                      <a:cubicBezTo>
                        <a:pt x="104" y="68"/>
                        <a:pt x="106" y="68"/>
                        <a:pt x="112" y="68"/>
                      </a:cubicBezTo>
                      <a:cubicBezTo>
                        <a:pt x="118" y="68"/>
                        <a:pt x="119" y="73"/>
                        <a:pt x="118" y="75"/>
                      </a:cubicBezTo>
                      <a:cubicBezTo>
                        <a:pt x="118" y="78"/>
                        <a:pt x="116" y="84"/>
                        <a:pt x="110" y="84"/>
                      </a:cubicBezTo>
                      <a:cubicBezTo>
                        <a:pt x="103" y="84"/>
                        <a:pt x="100" y="84"/>
                        <a:pt x="100" y="84"/>
                      </a:cubicBezTo>
                      <a:cubicBezTo>
                        <a:pt x="99" y="84"/>
                        <a:pt x="98" y="85"/>
                        <a:pt x="98" y="86"/>
                      </a:cubicBezTo>
                      <a:cubicBezTo>
                        <a:pt x="98" y="87"/>
                        <a:pt x="99" y="88"/>
                        <a:pt x="100" y="88"/>
                      </a:cubicBezTo>
                      <a:cubicBezTo>
                        <a:pt x="100" y="88"/>
                        <a:pt x="105" y="88"/>
                        <a:pt x="108" y="88"/>
                      </a:cubicBezTo>
                      <a:cubicBezTo>
                        <a:pt x="115" y="88"/>
                        <a:pt x="114" y="93"/>
                        <a:pt x="113" y="96"/>
                      </a:cubicBezTo>
                      <a:cubicBezTo>
                        <a:pt x="112" y="100"/>
                        <a:pt x="111" y="104"/>
                        <a:pt x="103" y="104"/>
                      </a:cubicBezTo>
                      <a:cubicBezTo>
                        <a:pt x="100" y="104"/>
                        <a:pt x="96" y="104"/>
                        <a:pt x="96" y="104"/>
                      </a:cubicBezTo>
                      <a:cubicBezTo>
                        <a:pt x="95" y="104"/>
                        <a:pt x="94" y="105"/>
                        <a:pt x="94" y="106"/>
                      </a:cubicBezTo>
                      <a:cubicBezTo>
                        <a:pt x="94" y="107"/>
                        <a:pt x="95" y="108"/>
                        <a:pt x="96" y="108"/>
                      </a:cubicBezTo>
                      <a:cubicBezTo>
                        <a:pt x="96" y="108"/>
                        <a:pt x="99" y="108"/>
                        <a:pt x="102" y="108"/>
                      </a:cubicBezTo>
                      <a:cubicBezTo>
                        <a:pt x="107" y="108"/>
                        <a:pt x="107" y="112"/>
                        <a:pt x="106" y="114"/>
                      </a:cubicBezTo>
                      <a:cubicBezTo>
                        <a:pt x="106" y="115"/>
                        <a:pt x="105" y="116"/>
                        <a:pt x="105" y="117"/>
                      </a:cubicBezTo>
                      <a:cubicBezTo>
                        <a:pt x="104" y="119"/>
                        <a:pt x="102" y="120"/>
                        <a:pt x="98" y="120"/>
                      </a:cubicBezTo>
                      <a:cubicBezTo>
                        <a:pt x="76" y="120"/>
                        <a:pt x="76" y="120"/>
                        <a:pt x="76" y="120"/>
                      </a:cubicBezTo>
                      <a:cubicBezTo>
                        <a:pt x="65" y="120"/>
                        <a:pt x="54" y="118"/>
                        <a:pt x="54" y="117"/>
                      </a:cubicBezTo>
                      <a:cubicBezTo>
                        <a:pt x="37" y="114"/>
                        <a:pt x="36" y="113"/>
                        <a:pt x="35" y="113"/>
                      </a:cubicBezTo>
                      <a:cubicBezTo>
                        <a:pt x="35" y="113"/>
                        <a:pt x="32" y="112"/>
                        <a:pt x="32" y="110"/>
                      </a:cubicBezTo>
                      <a:cubicBezTo>
                        <a:pt x="32" y="54"/>
                        <a:pt x="32" y="54"/>
                        <a:pt x="32" y="54"/>
                      </a:cubicBezTo>
                      <a:cubicBezTo>
                        <a:pt x="32" y="52"/>
                        <a:pt x="33" y="51"/>
                        <a:pt x="35" y="50"/>
                      </a:cubicBezTo>
                      <a:cubicBezTo>
                        <a:pt x="35" y="50"/>
                        <a:pt x="36" y="50"/>
                        <a:pt x="36" y="50"/>
                      </a:cubicBezTo>
                      <a:cubicBezTo>
                        <a:pt x="54" y="42"/>
                        <a:pt x="60" y="26"/>
                        <a:pt x="60" y="12"/>
                      </a:cubicBezTo>
                      <a:cubicBezTo>
                        <a:pt x="60" y="10"/>
                        <a:pt x="62" y="8"/>
                        <a:pt x="64" y="8"/>
                      </a:cubicBezTo>
                      <a:cubicBezTo>
                        <a:pt x="68" y="8"/>
                        <a:pt x="76" y="16"/>
                        <a:pt x="76" y="27"/>
                      </a:cubicBezTo>
                      <a:cubicBezTo>
                        <a:pt x="76" y="36"/>
                        <a:pt x="75" y="38"/>
                        <a:pt x="72" y="48"/>
                      </a:cubicBezTo>
                      <a:cubicBezTo>
                        <a:pt x="112" y="48"/>
                        <a:pt x="112" y="49"/>
                        <a:pt x="115" y="50"/>
                      </a:cubicBezTo>
                      <a:cubicBezTo>
                        <a:pt x="120" y="51"/>
                        <a:pt x="120" y="54"/>
                        <a:pt x="120" y="56"/>
                      </a:cubicBezTo>
                      <a:cubicBezTo>
                        <a:pt x="120" y="57"/>
                        <a:pt x="120" y="57"/>
                        <a:pt x="120"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800">
                    <a:solidFill>
                      <a:schemeClr val="bg1"/>
                    </a:solidFill>
                  </a:endParaRPr>
                </a:p>
              </p:txBody>
            </p:sp>
            <p:sp>
              <p:nvSpPr>
                <p:cNvPr id="73" name="Freeform 42"/>
                <p:cNvSpPr>
                  <a:spLocks noEditPoints="1"/>
                </p:cNvSpPr>
                <p:nvPr/>
              </p:nvSpPr>
              <p:spPr bwMode="auto">
                <a:xfrm>
                  <a:off x="5318110" y="4386693"/>
                  <a:ext cx="33166" cy="34548"/>
                </a:xfrm>
                <a:custGeom>
                  <a:avLst/>
                  <a:gdLst>
                    <a:gd name="T0" fmla="*/ 6 w 12"/>
                    <a:gd name="T1" fmla="*/ 0 h 12"/>
                    <a:gd name="T2" fmla="*/ 0 w 12"/>
                    <a:gd name="T3" fmla="*/ 6 h 12"/>
                    <a:gd name="T4" fmla="*/ 6 w 12"/>
                    <a:gd name="T5" fmla="*/ 12 h 12"/>
                    <a:gd name="T6" fmla="*/ 12 w 12"/>
                    <a:gd name="T7" fmla="*/ 6 h 12"/>
                    <a:gd name="T8" fmla="*/ 6 w 12"/>
                    <a:gd name="T9" fmla="*/ 0 h 12"/>
                    <a:gd name="T10" fmla="*/ 6 w 12"/>
                    <a:gd name="T11" fmla="*/ 8 h 12"/>
                    <a:gd name="T12" fmla="*/ 4 w 12"/>
                    <a:gd name="T13" fmla="*/ 6 h 12"/>
                    <a:gd name="T14" fmla="*/ 6 w 12"/>
                    <a:gd name="T15" fmla="*/ 4 h 12"/>
                    <a:gd name="T16" fmla="*/ 8 w 12"/>
                    <a:gd name="T17" fmla="*/ 6 h 12"/>
                    <a:gd name="T18" fmla="*/ 6 w 12"/>
                    <a:gd name="T19" fmla="*/ 8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 h="12">
                      <a:moveTo>
                        <a:pt x="6" y="0"/>
                      </a:moveTo>
                      <a:cubicBezTo>
                        <a:pt x="3" y="0"/>
                        <a:pt x="0" y="3"/>
                        <a:pt x="0" y="6"/>
                      </a:cubicBezTo>
                      <a:cubicBezTo>
                        <a:pt x="0" y="9"/>
                        <a:pt x="3" y="12"/>
                        <a:pt x="6" y="12"/>
                      </a:cubicBezTo>
                      <a:cubicBezTo>
                        <a:pt x="9" y="12"/>
                        <a:pt x="12" y="9"/>
                        <a:pt x="12" y="6"/>
                      </a:cubicBezTo>
                      <a:cubicBezTo>
                        <a:pt x="12" y="3"/>
                        <a:pt x="9" y="0"/>
                        <a:pt x="6" y="0"/>
                      </a:cubicBezTo>
                      <a:close/>
                      <a:moveTo>
                        <a:pt x="6" y="8"/>
                      </a:moveTo>
                      <a:cubicBezTo>
                        <a:pt x="5" y="8"/>
                        <a:pt x="4" y="7"/>
                        <a:pt x="4" y="6"/>
                      </a:cubicBezTo>
                      <a:cubicBezTo>
                        <a:pt x="4" y="5"/>
                        <a:pt x="5" y="4"/>
                        <a:pt x="6" y="4"/>
                      </a:cubicBezTo>
                      <a:cubicBezTo>
                        <a:pt x="7" y="4"/>
                        <a:pt x="8" y="5"/>
                        <a:pt x="8" y="6"/>
                      </a:cubicBezTo>
                      <a:cubicBezTo>
                        <a:pt x="8" y="7"/>
                        <a:pt x="7" y="8"/>
                        <a:pt x="6"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800">
                    <a:solidFill>
                      <a:schemeClr val="bg1"/>
                    </a:solidFill>
                  </a:endParaRPr>
                </a:p>
              </p:txBody>
            </p:sp>
          </p:grpSp>
        </p:grpSp>
        <p:sp>
          <p:nvSpPr>
            <p:cNvPr id="69" name="Rectangle 2"/>
            <p:cNvSpPr/>
            <p:nvPr/>
          </p:nvSpPr>
          <p:spPr bwMode="auto">
            <a:xfrm>
              <a:off x="2147201" y="4963670"/>
              <a:ext cx="1867348" cy="431800"/>
            </a:xfrm>
            <a:prstGeom prst="rect">
              <a:avLst/>
            </a:prstGeom>
            <a:noFill/>
            <a:ln>
              <a:noFill/>
            </a:ln>
          </p:spPr>
          <p:txBody>
            <a:bodyPr lIns="0" tIns="0" rIns="0" bIns="0" anchor="ctr"/>
            <a:lstStyle/>
            <a:p>
              <a:r>
                <a:rPr lang="zh-CN" altLang="en-US" sz="1200" b="1" dirty="0">
                  <a:solidFill>
                    <a:schemeClr val="bg1"/>
                  </a:solidFill>
                  <a:latin typeface="Lato" panose="020F0502020204030203" pitchFamily="34" charset="0"/>
                  <a:ea typeface="Open Sans Extrabold" panose="020B0906030804020204" pitchFamily="34" charset="0"/>
                  <a:cs typeface="Lato" panose="020F0502020204030203" pitchFamily="34" charset="0"/>
                  <a:sym typeface="Lato Bold" charset="0"/>
                </a:rPr>
                <a:t>来源</a:t>
              </a:r>
              <a:r>
                <a:rPr lang="zh-CN" altLang="en-US" sz="1200" b="1" dirty="0" smtClean="0">
                  <a:solidFill>
                    <a:schemeClr val="bg1"/>
                  </a:solidFill>
                  <a:latin typeface="Lato" panose="020F0502020204030203" pitchFamily="34" charset="0"/>
                  <a:ea typeface="Open Sans Extrabold" panose="020B0906030804020204" pitchFamily="34" charset="0"/>
                  <a:cs typeface="Lato" panose="020F0502020204030203" pitchFamily="34" charset="0"/>
                  <a:sym typeface="Lato Bold" charset="0"/>
                </a:rPr>
                <a:t>：</a:t>
              </a:r>
              <a:r>
                <a:rPr lang="en-US" altLang="zh-CN" sz="1200" b="1" dirty="0" smtClean="0">
                  <a:solidFill>
                    <a:schemeClr val="bg1"/>
                  </a:solidFill>
                  <a:latin typeface="Lato" panose="020F0502020204030203" pitchFamily="34" charset="0"/>
                  <a:ea typeface="Open Sans Extrabold" panose="020B0906030804020204" pitchFamily="34" charset="0"/>
                  <a:cs typeface="Lato" panose="020F0502020204030203" pitchFamily="34" charset="0"/>
                  <a:sym typeface="Lato Bold" charset="0"/>
                </a:rPr>
                <a:t>Google</a:t>
              </a:r>
              <a:r>
                <a:rPr lang="zh-CN" altLang="en-US" sz="1200" b="1" dirty="0" smtClean="0">
                  <a:solidFill>
                    <a:schemeClr val="bg1"/>
                  </a:solidFill>
                  <a:latin typeface="Lato" panose="020F0502020204030203" pitchFamily="34" charset="0"/>
                  <a:ea typeface="Open Sans Extrabold" panose="020B0906030804020204" pitchFamily="34" charset="0"/>
                  <a:cs typeface="Lato" panose="020F0502020204030203" pitchFamily="34" charset="0"/>
                  <a:sym typeface="Lato Bold" charset="0"/>
                </a:rPr>
                <a:t>搜索</a:t>
              </a:r>
              <a:endParaRPr lang="en-US" altLang="zh-CN" sz="1200" b="1" dirty="0">
                <a:solidFill>
                  <a:schemeClr val="bg1"/>
                </a:solidFill>
                <a:latin typeface="Lato" panose="020F0502020204030203" pitchFamily="34" charset="0"/>
                <a:ea typeface="Open Sans Extrabold" panose="020B0906030804020204" pitchFamily="34" charset="0"/>
                <a:cs typeface="Lato" panose="020F0502020204030203" pitchFamily="34" charset="0"/>
                <a:sym typeface="Lato Bold" charset="0"/>
              </a:endParaRPr>
            </a:p>
          </p:txBody>
        </p:sp>
      </p:grpSp>
    </p:spTree>
    <p:extLst>
      <p:ext uri="{BB962C8B-B14F-4D97-AF65-F5344CB8AC3E}">
        <p14:creationId xmlns:p14="http://schemas.microsoft.com/office/powerpoint/2010/main" val="147769935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3">
            <a:extLst>
              <a:ext uri="{FF2B5EF4-FFF2-40B4-BE49-F238E27FC236}">
                <a16:creationId xmlns="" xmlns:a16="http://schemas.microsoft.com/office/drawing/2014/main" id="{0D2FAFB6-9C56-4C0C-9B5D-99E321164AD7}"/>
              </a:ext>
            </a:extLst>
          </p:cNvPr>
          <p:cNvSpPr txBox="1"/>
          <p:nvPr/>
        </p:nvSpPr>
        <p:spPr>
          <a:xfrm>
            <a:off x="179512" y="153948"/>
            <a:ext cx="4543360" cy="1200329"/>
          </a:xfrm>
          <a:prstGeom prst="rect">
            <a:avLst/>
          </a:prstGeom>
          <a:noFill/>
        </p:spPr>
        <p:txBody>
          <a:bodyPr wrap="none" rtlCol="0">
            <a:spAutoFit/>
          </a:bodyPr>
          <a:lstStyle/>
          <a:p>
            <a:r>
              <a:rPr lang="en-US" altLang="zh-CN" sz="2000" dirty="0" smtClean="0">
                <a:solidFill>
                  <a:schemeClr val="accent1"/>
                </a:solidFill>
                <a:cs typeface="+mn-ea"/>
                <a:sym typeface="+mn-lt"/>
              </a:rPr>
              <a:t>2.3 Google Ads    </a:t>
            </a:r>
            <a:r>
              <a:rPr lang="en-US" altLang="zh-CN" sz="2000" dirty="0" smtClean="0">
                <a:solidFill>
                  <a:schemeClr val="tx1">
                    <a:lumMod val="50000"/>
                    <a:lumOff val="50000"/>
                  </a:schemeClr>
                </a:solidFill>
              </a:rPr>
              <a:t>Google </a:t>
            </a:r>
            <a:r>
              <a:rPr lang="en-US" altLang="zh-CN" sz="2000" dirty="0">
                <a:solidFill>
                  <a:schemeClr val="tx1">
                    <a:lumMod val="50000"/>
                    <a:lumOff val="50000"/>
                  </a:schemeClr>
                </a:solidFill>
              </a:rPr>
              <a:t>Keyword Planner</a:t>
            </a:r>
            <a:endParaRPr lang="zh-CN" altLang="en-US" sz="2000" dirty="0">
              <a:solidFill>
                <a:schemeClr val="tx1">
                  <a:lumMod val="50000"/>
                  <a:lumOff val="50000"/>
                </a:schemeClr>
              </a:solidFill>
            </a:endParaRPr>
          </a:p>
          <a:p>
            <a:endParaRPr lang="zh-CN" altLang="en-US" sz="2000" dirty="0" smtClean="0">
              <a:solidFill>
                <a:schemeClr val="accent1"/>
              </a:solidFill>
              <a:cs typeface="+mn-ea"/>
              <a:sym typeface="+mn-lt"/>
            </a:endParaRPr>
          </a:p>
          <a:p>
            <a:endParaRPr lang="zh-CN" altLang="en-US" sz="3200" dirty="0">
              <a:solidFill>
                <a:schemeClr val="accent1"/>
              </a:solidFill>
              <a:cs typeface="+mn-ea"/>
              <a:sym typeface="+mn-lt"/>
            </a:endParaRPr>
          </a:p>
        </p:txBody>
      </p:sp>
      <p:sp>
        <p:nvSpPr>
          <p:cNvPr id="24" name="Rectangle 2">
            <a:extLst>
              <a:ext uri="{FF2B5EF4-FFF2-40B4-BE49-F238E27FC236}">
                <a16:creationId xmlns="" xmlns:a16="http://schemas.microsoft.com/office/drawing/2014/main" id="{AF59F471-748C-442F-AC94-71FC8F677961}"/>
              </a:ext>
            </a:extLst>
          </p:cNvPr>
          <p:cNvSpPr/>
          <p:nvPr/>
        </p:nvSpPr>
        <p:spPr>
          <a:xfrm>
            <a:off x="5292080" y="236198"/>
            <a:ext cx="3737749" cy="276999"/>
          </a:xfrm>
          <a:prstGeom prst="rect">
            <a:avLst/>
          </a:prstGeom>
        </p:spPr>
        <p:txBody>
          <a:bodyPr wrap="square">
            <a:spAutoFit/>
          </a:bodyPr>
          <a:lstStyle/>
          <a:p>
            <a:r>
              <a:rPr lang="en-US" altLang="zh-CN" sz="1200" dirty="0">
                <a:hlinkClick r:id="rId3"/>
              </a:rPr>
              <a:t>https://ads.google.com/aw/keywordplanner/home</a:t>
            </a:r>
            <a:r>
              <a:rPr lang="en-US" altLang="zh-CN" sz="1200" dirty="0" smtClean="0">
                <a:hlinkClick r:id="rId3"/>
              </a:rPr>
              <a:t>? </a:t>
            </a:r>
            <a:endParaRPr lang="id-ID" sz="1200" dirty="0">
              <a:solidFill>
                <a:schemeClr val="bg1">
                  <a:lumMod val="65000"/>
                </a:schemeClr>
              </a:solidFill>
              <a:cs typeface="+mn-ea"/>
              <a:sym typeface="+mn-lt"/>
            </a:endParaRPr>
          </a:p>
        </p:txBody>
      </p:sp>
      <p:grpSp>
        <p:nvGrpSpPr>
          <p:cNvPr id="27" name="Group 170"/>
          <p:cNvGrpSpPr/>
          <p:nvPr/>
        </p:nvGrpSpPr>
        <p:grpSpPr>
          <a:xfrm>
            <a:off x="684779" y="754113"/>
            <a:ext cx="286865" cy="286865"/>
            <a:chOff x="3263900" y="4037013"/>
            <a:chExt cx="879475" cy="879475"/>
          </a:xfrm>
        </p:grpSpPr>
        <p:sp>
          <p:nvSpPr>
            <p:cNvPr id="28" name="Rectangle 20"/>
            <p:cNvSpPr>
              <a:spLocks noChangeArrowheads="1"/>
            </p:cNvSpPr>
            <p:nvPr/>
          </p:nvSpPr>
          <p:spPr bwMode="auto">
            <a:xfrm>
              <a:off x="3263900" y="4037013"/>
              <a:ext cx="879475" cy="879475"/>
            </a:xfrm>
            <a:prstGeom prst="rect">
              <a:avLst/>
            </a:prstGeom>
            <a:noFill/>
            <a:ln w="12700" cap="rnd">
              <a:solidFill>
                <a:schemeClr val="bg1">
                  <a:lumMod val="6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id-ID" sz="2400"/>
            </a:p>
          </p:txBody>
        </p:sp>
        <p:sp>
          <p:nvSpPr>
            <p:cNvPr id="29" name="Line 21"/>
            <p:cNvSpPr>
              <a:spLocks noChangeShapeType="1"/>
            </p:cNvSpPr>
            <p:nvPr/>
          </p:nvSpPr>
          <p:spPr bwMode="auto">
            <a:xfrm flipV="1">
              <a:off x="3719513" y="4310063"/>
              <a:ext cx="0" cy="261938"/>
            </a:xfrm>
            <a:prstGeom prst="line">
              <a:avLst/>
            </a:prstGeom>
            <a:noFill/>
            <a:ln w="12700" cap="rnd">
              <a:solidFill>
                <a:schemeClr val="bg1">
                  <a:lumMod val="65000"/>
                </a:schemeClr>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id-ID" sz="2400"/>
            </a:p>
          </p:txBody>
        </p:sp>
        <p:sp>
          <p:nvSpPr>
            <p:cNvPr id="30" name="Line 22"/>
            <p:cNvSpPr>
              <a:spLocks noChangeShapeType="1"/>
            </p:cNvSpPr>
            <p:nvPr/>
          </p:nvSpPr>
          <p:spPr bwMode="auto">
            <a:xfrm flipV="1">
              <a:off x="3900488" y="4492626"/>
              <a:ext cx="0" cy="79375"/>
            </a:xfrm>
            <a:prstGeom prst="line">
              <a:avLst/>
            </a:prstGeom>
            <a:noFill/>
            <a:ln w="12700" cap="rnd">
              <a:solidFill>
                <a:schemeClr val="bg1">
                  <a:lumMod val="65000"/>
                </a:schemeClr>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id-ID" sz="2400"/>
            </a:p>
          </p:txBody>
        </p:sp>
        <p:sp>
          <p:nvSpPr>
            <p:cNvPr id="31" name="Line 23"/>
            <p:cNvSpPr>
              <a:spLocks noChangeShapeType="1"/>
            </p:cNvSpPr>
            <p:nvPr/>
          </p:nvSpPr>
          <p:spPr bwMode="auto">
            <a:xfrm flipV="1">
              <a:off x="3506788" y="4149726"/>
              <a:ext cx="0" cy="220663"/>
            </a:xfrm>
            <a:prstGeom prst="line">
              <a:avLst/>
            </a:prstGeom>
            <a:noFill/>
            <a:ln w="12700" cap="rnd">
              <a:solidFill>
                <a:schemeClr val="bg1">
                  <a:lumMod val="65000"/>
                </a:schemeClr>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id-ID" sz="2400"/>
            </a:p>
          </p:txBody>
        </p:sp>
        <p:sp>
          <p:nvSpPr>
            <p:cNvPr id="32" name="Line 24"/>
            <p:cNvSpPr>
              <a:spLocks noChangeShapeType="1"/>
            </p:cNvSpPr>
            <p:nvPr/>
          </p:nvSpPr>
          <p:spPr bwMode="auto">
            <a:xfrm flipV="1">
              <a:off x="3506788" y="4430713"/>
              <a:ext cx="0" cy="141288"/>
            </a:xfrm>
            <a:prstGeom prst="line">
              <a:avLst/>
            </a:prstGeom>
            <a:noFill/>
            <a:ln w="12700" cap="rnd">
              <a:solidFill>
                <a:schemeClr val="bg1">
                  <a:lumMod val="65000"/>
                </a:schemeClr>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id-ID" sz="2400"/>
            </a:p>
          </p:txBody>
        </p:sp>
        <p:sp>
          <p:nvSpPr>
            <p:cNvPr id="33" name="Line 25"/>
            <p:cNvSpPr>
              <a:spLocks noChangeShapeType="1"/>
            </p:cNvSpPr>
            <p:nvPr/>
          </p:nvSpPr>
          <p:spPr bwMode="auto">
            <a:xfrm flipV="1">
              <a:off x="3900488" y="4149726"/>
              <a:ext cx="0" cy="280988"/>
            </a:xfrm>
            <a:prstGeom prst="line">
              <a:avLst/>
            </a:prstGeom>
            <a:noFill/>
            <a:ln w="12700" cap="rnd">
              <a:solidFill>
                <a:schemeClr val="bg1">
                  <a:lumMod val="65000"/>
                </a:schemeClr>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id-ID" sz="2400"/>
            </a:p>
          </p:txBody>
        </p:sp>
        <p:sp>
          <p:nvSpPr>
            <p:cNvPr id="34" name="Line 26"/>
            <p:cNvSpPr>
              <a:spLocks noChangeShapeType="1"/>
            </p:cNvSpPr>
            <p:nvPr/>
          </p:nvSpPr>
          <p:spPr bwMode="auto">
            <a:xfrm flipV="1">
              <a:off x="3719513" y="4149726"/>
              <a:ext cx="0" cy="98425"/>
            </a:xfrm>
            <a:prstGeom prst="line">
              <a:avLst/>
            </a:prstGeom>
            <a:noFill/>
            <a:ln w="12700" cap="rnd">
              <a:solidFill>
                <a:schemeClr val="bg1">
                  <a:lumMod val="65000"/>
                </a:schemeClr>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id-ID" sz="2400"/>
            </a:p>
          </p:txBody>
        </p:sp>
        <p:sp>
          <p:nvSpPr>
            <p:cNvPr id="35" name="Rectangle 27"/>
            <p:cNvSpPr>
              <a:spLocks noChangeArrowheads="1"/>
            </p:cNvSpPr>
            <p:nvPr/>
          </p:nvSpPr>
          <p:spPr bwMode="auto">
            <a:xfrm>
              <a:off x="3840163" y="4430713"/>
              <a:ext cx="122238" cy="61913"/>
            </a:xfrm>
            <a:prstGeom prst="rect">
              <a:avLst/>
            </a:prstGeom>
            <a:noFill/>
            <a:ln w="12700" cap="rnd">
              <a:solidFill>
                <a:schemeClr val="bg1">
                  <a:lumMod val="6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id-ID" sz="2400"/>
            </a:p>
          </p:txBody>
        </p:sp>
        <p:sp>
          <p:nvSpPr>
            <p:cNvPr id="36" name="Rectangle 28"/>
            <p:cNvSpPr>
              <a:spLocks noChangeArrowheads="1"/>
            </p:cNvSpPr>
            <p:nvPr/>
          </p:nvSpPr>
          <p:spPr bwMode="auto">
            <a:xfrm>
              <a:off x="3657600" y="4248151"/>
              <a:ext cx="122238" cy="61913"/>
            </a:xfrm>
            <a:prstGeom prst="rect">
              <a:avLst/>
            </a:prstGeom>
            <a:noFill/>
            <a:ln w="12700" cap="rnd">
              <a:solidFill>
                <a:schemeClr val="bg1">
                  <a:lumMod val="6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id-ID" sz="2400"/>
            </a:p>
          </p:txBody>
        </p:sp>
        <p:sp>
          <p:nvSpPr>
            <p:cNvPr id="37" name="Rectangle 29"/>
            <p:cNvSpPr>
              <a:spLocks noChangeArrowheads="1"/>
            </p:cNvSpPr>
            <p:nvPr/>
          </p:nvSpPr>
          <p:spPr bwMode="auto">
            <a:xfrm>
              <a:off x="3444875" y="4370388"/>
              <a:ext cx="122238" cy="60325"/>
            </a:xfrm>
            <a:prstGeom prst="rect">
              <a:avLst/>
            </a:prstGeom>
            <a:noFill/>
            <a:ln w="12700" cap="rnd">
              <a:solidFill>
                <a:schemeClr val="bg1">
                  <a:lumMod val="6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id-ID" sz="2400"/>
            </a:p>
          </p:txBody>
        </p:sp>
        <p:sp>
          <p:nvSpPr>
            <p:cNvPr id="38" name="Oval 30"/>
            <p:cNvSpPr>
              <a:spLocks noChangeArrowheads="1"/>
            </p:cNvSpPr>
            <p:nvPr/>
          </p:nvSpPr>
          <p:spPr bwMode="auto">
            <a:xfrm>
              <a:off x="3840163" y="4673601"/>
              <a:ext cx="122238" cy="122238"/>
            </a:xfrm>
            <a:prstGeom prst="ellipse">
              <a:avLst/>
            </a:prstGeom>
            <a:noFill/>
            <a:ln w="12700" cap="rnd">
              <a:solidFill>
                <a:schemeClr val="bg1">
                  <a:lumMod val="6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id-ID" sz="2400"/>
            </a:p>
          </p:txBody>
        </p:sp>
        <p:sp>
          <p:nvSpPr>
            <p:cNvPr id="39" name="Oval 31"/>
            <p:cNvSpPr>
              <a:spLocks noChangeArrowheads="1"/>
            </p:cNvSpPr>
            <p:nvPr/>
          </p:nvSpPr>
          <p:spPr bwMode="auto">
            <a:xfrm>
              <a:off x="3657600" y="4673601"/>
              <a:ext cx="122238" cy="122238"/>
            </a:xfrm>
            <a:prstGeom prst="ellipse">
              <a:avLst/>
            </a:prstGeom>
            <a:noFill/>
            <a:ln w="12700" cap="rnd">
              <a:solidFill>
                <a:schemeClr val="bg1">
                  <a:lumMod val="6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id-ID" sz="2400"/>
            </a:p>
          </p:txBody>
        </p:sp>
        <p:sp>
          <p:nvSpPr>
            <p:cNvPr id="40" name="Oval 32"/>
            <p:cNvSpPr>
              <a:spLocks noChangeArrowheads="1"/>
            </p:cNvSpPr>
            <p:nvPr/>
          </p:nvSpPr>
          <p:spPr bwMode="auto">
            <a:xfrm>
              <a:off x="3444875" y="4673601"/>
              <a:ext cx="122238" cy="122238"/>
            </a:xfrm>
            <a:prstGeom prst="ellipse">
              <a:avLst/>
            </a:prstGeom>
            <a:noFill/>
            <a:ln w="12700" cap="rnd">
              <a:solidFill>
                <a:schemeClr val="bg1">
                  <a:lumMod val="6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id-ID" sz="2400"/>
            </a:p>
          </p:txBody>
        </p:sp>
      </p:grpSp>
      <p:sp>
        <p:nvSpPr>
          <p:cNvPr id="41" name="TextBox 40"/>
          <p:cNvSpPr txBox="1"/>
          <p:nvPr/>
        </p:nvSpPr>
        <p:spPr>
          <a:xfrm>
            <a:off x="1116020" y="640867"/>
            <a:ext cx="1210588" cy="400110"/>
          </a:xfrm>
          <a:prstGeom prst="rect">
            <a:avLst/>
          </a:prstGeom>
          <a:noFill/>
        </p:spPr>
        <p:txBody>
          <a:bodyPr wrap="none" rtlCol="0">
            <a:spAutoFit/>
          </a:bodyPr>
          <a:lstStyle/>
          <a:p>
            <a:r>
              <a:rPr lang="zh-CN" altLang="en-US" sz="2000" dirty="0" smtClean="0">
                <a:solidFill>
                  <a:schemeClr val="tx1">
                    <a:lumMod val="50000"/>
                    <a:lumOff val="50000"/>
                  </a:schemeClr>
                </a:solidFill>
              </a:rPr>
              <a:t>使用场景</a:t>
            </a:r>
            <a:endParaRPr lang="zh-CN" altLang="en-US" sz="2000" dirty="0">
              <a:solidFill>
                <a:schemeClr val="tx1">
                  <a:lumMod val="50000"/>
                  <a:lumOff val="50000"/>
                </a:schemeClr>
              </a:solidFill>
            </a:endParaRPr>
          </a:p>
        </p:txBody>
      </p:sp>
      <p:cxnSp>
        <p:nvCxnSpPr>
          <p:cNvPr id="42" name="Straight Connector 187"/>
          <p:cNvCxnSpPr/>
          <p:nvPr/>
        </p:nvCxnSpPr>
        <p:spPr>
          <a:xfrm>
            <a:off x="1116020" y="1040977"/>
            <a:ext cx="1897759" cy="1"/>
          </a:xfrm>
          <a:prstGeom prst="line">
            <a:avLst/>
          </a:prstGeom>
          <a:ln w="12700">
            <a:solidFill>
              <a:srgbClr val="2C3460"/>
            </a:solidFill>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579801" y="1201708"/>
            <a:ext cx="7584169" cy="523220"/>
          </a:xfrm>
          <a:prstGeom prst="rect">
            <a:avLst/>
          </a:prstGeom>
          <a:noFill/>
        </p:spPr>
        <p:txBody>
          <a:bodyPr wrap="square" rtlCol="0">
            <a:spAutoFit/>
          </a:bodyPr>
          <a:lstStyle/>
          <a:p>
            <a:pPr marL="285750" indent="-285750" algn="just">
              <a:buFont typeface="Arial" pitchFamily="34" charset="0"/>
              <a:buChar char="•"/>
            </a:pPr>
            <a:r>
              <a:rPr lang="zh-CN" altLang="en-US" sz="1400" b="1" dirty="0" smtClean="0">
                <a:solidFill>
                  <a:schemeClr val="bg1">
                    <a:lumMod val="65000"/>
                  </a:schemeClr>
                </a:solidFill>
              </a:rPr>
              <a:t>内容优化，选词</a:t>
            </a:r>
            <a:endParaRPr lang="en-US" altLang="zh-CN" sz="1400" b="1" dirty="0" smtClean="0">
              <a:solidFill>
                <a:schemeClr val="bg1">
                  <a:lumMod val="65000"/>
                </a:schemeClr>
              </a:solidFill>
            </a:endParaRPr>
          </a:p>
          <a:p>
            <a:pPr marL="285750" indent="-285750" algn="just">
              <a:buFont typeface="Arial" pitchFamily="34" charset="0"/>
              <a:buChar char="•"/>
            </a:pPr>
            <a:r>
              <a:rPr lang="zh-CN" altLang="en-US" sz="1400" b="1" dirty="0" smtClean="0">
                <a:solidFill>
                  <a:schemeClr val="bg1">
                    <a:lumMod val="65000"/>
                  </a:schemeClr>
                </a:solidFill>
              </a:rPr>
              <a:t>品牌声量分析，竞品分析</a:t>
            </a:r>
            <a:endParaRPr lang="en-US" sz="1400" b="1" dirty="0">
              <a:solidFill>
                <a:schemeClr val="bg1">
                  <a:lumMod val="65000"/>
                </a:schemeClr>
              </a:solidFill>
            </a:endParaRPr>
          </a:p>
        </p:txBody>
      </p:sp>
      <p:pic>
        <p:nvPicPr>
          <p:cNvPr id="26"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80736" y="119025"/>
            <a:ext cx="511344" cy="5113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3"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491880" y="712836"/>
            <a:ext cx="4672089" cy="41648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2966311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1000"/>
                                        <p:tgtEl>
                                          <p:spTgt spid="43"/>
                                        </p:tgtEl>
                                      </p:cBhvr>
                                    </p:animEffect>
                                    <p:anim calcmode="lin" valueType="num">
                                      <p:cBhvr>
                                        <p:cTn id="8" dur="1000" fill="hold"/>
                                        <p:tgtEl>
                                          <p:spTgt spid="43"/>
                                        </p:tgtEl>
                                        <p:attrNameLst>
                                          <p:attrName>ppt_x</p:attrName>
                                        </p:attrNameLst>
                                      </p:cBhvr>
                                      <p:tavLst>
                                        <p:tav tm="0">
                                          <p:val>
                                            <p:strVal val="#ppt_x"/>
                                          </p:val>
                                        </p:tav>
                                        <p:tav tm="100000">
                                          <p:val>
                                            <p:strVal val="#ppt_x"/>
                                          </p:val>
                                        </p:tav>
                                      </p:tavLst>
                                    </p:anim>
                                    <p:anim calcmode="lin" valueType="num">
                                      <p:cBhvr>
                                        <p:cTn id="9" dur="1000" fill="hold"/>
                                        <p:tgtEl>
                                          <p:spTgt spid="4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3528" y="926782"/>
            <a:ext cx="8496944" cy="29254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7561" y="193382"/>
            <a:ext cx="5163735" cy="46031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2287132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850892" y="215185"/>
            <a:ext cx="1534331" cy="369332"/>
          </a:xfrm>
          <a:prstGeom prst="rect">
            <a:avLst/>
          </a:prstGeom>
        </p:spPr>
        <p:txBody>
          <a:bodyPr wrap="none">
            <a:spAutoFit/>
          </a:bodyPr>
          <a:lstStyle/>
          <a:p>
            <a:r>
              <a:rPr lang="en-US" altLang="zh-CN" dirty="0" smtClean="0">
                <a:solidFill>
                  <a:schemeClr val="tx1">
                    <a:lumMod val="50000"/>
                    <a:lumOff val="50000"/>
                  </a:schemeClr>
                </a:solidFill>
              </a:rPr>
              <a:t>Keyword Tools</a:t>
            </a:r>
            <a:endParaRPr lang="zh-CN" altLang="en-US" dirty="0"/>
          </a:p>
        </p:txBody>
      </p:sp>
      <p:pic>
        <p:nvPicPr>
          <p:cNvPr id="3" name="图片 2"/>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2109" y="771550"/>
            <a:ext cx="5486400" cy="2048510"/>
          </a:xfrm>
          <a:prstGeom prst="rect">
            <a:avLst/>
          </a:prstGeom>
          <a:noFill/>
          <a:ln>
            <a:noFill/>
          </a:ln>
        </p:spPr>
      </p:pic>
      <p:pic>
        <p:nvPicPr>
          <p:cNvPr id="4" name="图片 3"/>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2109" y="2819801"/>
            <a:ext cx="5486400" cy="2167255"/>
          </a:xfrm>
          <a:prstGeom prst="rect">
            <a:avLst/>
          </a:prstGeom>
          <a:noFill/>
          <a:ln>
            <a:noFill/>
          </a:ln>
        </p:spPr>
      </p:pic>
      <p:sp>
        <p:nvSpPr>
          <p:cNvPr id="5" name="矩形 4"/>
          <p:cNvSpPr/>
          <p:nvPr/>
        </p:nvSpPr>
        <p:spPr>
          <a:xfrm>
            <a:off x="4568373" y="214965"/>
            <a:ext cx="2719142" cy="276999"/>
          </a:xfrm>
          <a:prstGeom prst="rect">
            <a:avLst/>
          </a:prstGeom>
        </p:spPr>
        <p:txBody>
          <a:bodyPr wrap="none">
            <a:spAutoFit/>
          </a:bodyPr>
          <a:lstStyle/>
          <a:p>
            <a:r>
              <a:rPr lang="en-US" altLang="zh-CN" sz="1200" dirty="0">
                <a:hlinkClick r:id="rId4"/>
              </a:rPr>
              <a:t>https://keywordtool.io/search/keywords</a:t>
            </a:r>
            <a:endParaRPr lang="zh-CN" altLang="en-US" sz="1200" dirty="0"/>
          </a:p>
        </p:txBody>
      </p:sp>
    </p:spTree>
    <p:extLst>
      <p:ext uri="{BB962C8B-B14F-4D97-AF65-F5344CB8AC3E}">
        <p14:creationId xmlns:p14="http://schemas.microsoft.com/office/powerpoint/2010/main" val="3608940298"/>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cstate="print"/>
          <a:stretch>
            <a:fillRect/>
          </a:stretch>
        </p:blipFill>
        <p:spPr>
          <a:xfrm>
            <a:off x="971600" y="1294552"/>
            <a:ext cx="6552728" cy="3685881"/>
          </a:xfrm>
          <a:prstGeom prst="rect">
            <a:avLst/>
          </a:prstGeom>
        </p:spPr>
      </p:pic>
      <p:sp>
        <p:nvSpPr>
          <p:cNvPr id="4" name="TextBox 3">
            <a:extLst>
              <a:ext uri="{FF2B5EF4-FFF2-40B4-BE49-F238E27FC236}">
                <a16:creationId xmlns="" xmlns:a16="http://schemas.microsoft.com/office/drawing/2014/main" id="{0D2FAFB6-9C56-4C0C-9B5D-99E321164AD7}"/>
              </a:ext>
            </a:extLst>
          </p:cNvPr>
          <p:cNvSpPr txBox="1"/>
          <p:nvPr/>
        </p:nvSpPr>
        <p:spPr>
          <a:xfrm>
            <a:off x="179512" y="153948"/>
            <a:ext cx="2301912" cy="1200329"/>
          </a:xfrm>
          <a:prstGeom prst="rect">
            <a:avLst/>
          </a:prstGeom>
          <a:noFill/>
        </p:spPr>
        <p:txBody>
          <a:bodyPr wrap="none" rtlCol="0">
            <a:spAutoFit/>
          </a:bodyPr>
          <a:lstStyle/>
          <a:p>
            <a:r>
              <a:rPr lang="en-US" altLang="zh-CN" sz="2000" dirty="0" smtClean="0">
                <a:solidFill>
                  <a:schemeClr val="accent1"/>
                </a:solidFill>
                <a:cs typeface="+mn-ea"/>
                <a:sym typeface="+mn-lt"/>
              </a:rPr>
              <a:t>2.3 Google Analytics</a:t>
            </a:r>
            <a:endParaRPr lang="zh-CN" altLang="en-US" sz="2000" dirty="0">
              <a:solidFill>
                <a:schemeClr val="tx1">
                  <a:lumMod val="50000"/>
                  <a:lumOff val="50000"/>
                </a:schemeClr>
              </a:solidFill>
            </a:endParaRPr>
          </a:p>
          <a:p>
            <a:endParaRPr lang="zh-CN" altLang="en-US" sz="2000" dirty="0" smtClean="0">
              <a:solidFill>
                <a:schemeClr val="accent1"/>
              </a:solidFill>
              <a:cs typeface="+mn-ea"/>
              <a:sym typeface="+mn-lt"/>
            </a:endParaRPr>
          </a:p>
          <a:p>
            <a:endParaRPr lang="zh-CN" altLang="en-US" sz="3200" dirty="0">
              <a:solidFill>
                <a:schemeClr val="accent1"/>
              </a:solidFill>
              <a:cs typeface="+mn-ea"/>
              <a:sym typeface="+mn-lt"/>
            </a:endParaRPr>
          </a:p>
        </p:txBody>
      </p:sp>
      <p:sp>
        <p:nvSpPr>
          <p:cNvPr id="2" name="矩形 1"/>
          <p:cNvSpPr/>
          <p:nvPr/>
        </p:nvSpPr>
        <p:spPr>
          <a:xfrm>
            <a:off x="4932040" y="206519"/>
            <a:ext cx="1974643" cy="276999"/>
          </a:xfrm>
          <a:prstGeom prst="rect">
            <a:avLst/>
          </a:prstGeom>
        </p:spPr>
        <p:txBody>
          <a:bodyPr wrap="none">
            <a:spAutoFit/>
          </a:bodyPr>
          <a:lstStyle/>
          <a:p>
            <a:r>
              <a:rPr lang="en-US" altLang="zh-CN" sz="1200" dirty="0">
                <a:hlinkClick r:id="rId4"/>
              </a:rPr>
              <a:t>https://analytics.google.com</a:t>
            </a:r>
            <a:endParaRPr lang="zh-CN" altLang="en-US" sz="1200" dirty="0"/>
          </a:p>
        </p:txBody>
      </p:sp>
      <p:grpSp>
        <p:nvGrpSpPr>
          <p:cNvPr id="7" name="Group 170"/>
          <p:cNvGrpSpPr/>
          <p:nvPr/>
        </p:nvGrpSpPr>
        <p:grpSpPr>
          <a:xfrm>
            <a:off x="684779" y="754113"/>
            <a:ext cx="286865" cy="286865"/>
            <a:chOff x="3263900" y="4037013"/>
            <a:chExt cx="879475" cy="879475"/>
          </a:xfrm>
        </p:grpSpPr>
        <p:sp>
          <p:nvSpPr>
            <p:cNvPr id="8" name="Rectangle 20"/>
            <p:cNvSpPr>
              <a:spLocks noChangeArrowheads="1"/>
            </p:cNvSpPr>
            <p:nvPr/>
          </p:nvSpPr>
          <p:spPr bwMode="auto">
            <a:xfrm>
              <a:off x="3263900" y="4037013"/>
              <a:ext cx="879475" cy="879475"/>
            </a:xfrm>
            <a:prstGeom prst="rect">
              <a:avLst/>
            </a:prstGeom>
            <a:noFill/>
            <a:ln w="12700" cap="rnd">
              <a:solidFill>
                <a:schemeClr val="bg1">
                  <a:lumMod val="6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id-ID" sz="2400"/>
            </a:p>
          </p:txBody>
        </p:sp>
        <p:sp>
          <p:nvSpPr>
            <p:cNvPr id="9" name="Line 21"/>
            <p:cNvSpPr>
              <a:spLocks noChangeShapeType="1"/>
            </p:cNvSpPr>
            <p:nvPr/>
          </p:nvSpPr>
          <p:spPr bwMode="auto">
            <a:xfrm flipV="1">
              <a:off x="3719513" y="4310063"/>
              <a:ext cx="0" cy="261938"/>
            </a:xfrm>
            <a:prstGeom prst="line">
              <a:avLst/>
            </a:prstGeom>
            <a:noFill/>
            <a:ln w="12700" cap="rnd">
              <a:solidFill>
                <a:schemeClr val="bg1">
                  <a:lumMod val="65000"/>
                </a:schemeClr>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id-ID" sz="2400"/>
            </a:p>
          </p:txBody>
        </p:sp>
        <p:sp>
          <p:nvSpPr>
            <p:cNvPr id="10" name="Line 22"/>
            <p:cNvSpPr>
              <a:spLocks noChangeShapeType="1"/>
            </p:cNvSpPr>
            <p:nvPr/>
          </p:nvSpPr>
          <p:spPr bwMode="auto">
            <a:xfrm flipV="1">
              <a:off x="3900488" y="4492626"/>
              <a:ext cx="0" cy="79375"/>
            </a:xfrm>
            <a:prstGeom prst="line">
              <a:avLst/>
            </a:prstGeom>
            <a:noFill/>
            <a:ln w="12700" cap="rnd">
              <a:solidFill>
                <a:schemeClr val="bg1">
                  <a:lumMod val="65000"/>
                </a:schemeClr>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id-ID" sz="2400"/>
            </a:p>
          </p:txBody>
        </p:sp>
        <p:sp>
          <p:nvSpPr>
            <p:cNvPr id="11" name="Line 23"/>
            <p:cNvSpPr>
              <a:spLocks noChangeShapeType="1"/>
            </p:cNvSpPr>
            <p:nvPr/>
          </p:nvSpPr>
          <p:spPr bwMode="auto">
            <a:xfrm flipV="1">
              <a:off x="3506788" y="4149726"/>
              <a:ext cx="0" cy="220663"/>
            </a:xfrm>
            <a:prstGeom prst="line">
              <a:avLst/>
            </a:prstGeom>
            <a:noFill/>
            <a:ln w="12700" cap="rnd">
              <a:solidFill>
                <a:schemeClr val="bg1">
                  <a:lumMod val="65000"/>
                </a:schemeClr>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id-ID" sz="2400"/>
            </a:p>
          </p:txBody>
        </p:sp>
        <p:sp>
          <p:nvSpPr>
            <p:cNvPr id="12" name="Line 24"/>
            <p:cNvSpPr>
              <a:spLocks noChangeShapeType="1"/>
            </p:cNvSpPr>
            <p:nvPr/>
          </p:nvSpPr>
          <p:spPr bwMode="auto">
            <a:xfrm flipV="1">
              <a:off x="3506788" y="4430713"/>
              <a:ext cx="0" cy="141288"/>
            </a:xfrm>
            <a:prstGeom prst="line">
              <a:avLst/>
            </a:prstGeom>
            <a:noFill/>
            <a:ln w="12700" cap="rnd">
              <a:solidFill>
                <a:schemeClr val="bg1">
                  <a:lumMod val="65000"/>
                </a:schemeClr>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id-ID" sz="2400"/>
            </a:p>
          </p:txBody>
        </p:sp>
        <p:sp>
          <p:nvSpPr>
            <p:cNvPr id="13" name="Line 25"/>
            <p:cNvSpPr>
              <a:spLocks noChangeShapeType="1"/>
            </p:cNvSpPr>
            <p:nvPr/>
          </p:nvSpPr>
          <p:spPr bwMode="auto">
            <a:xfrm flipV="1">
              <a:off x="3900488" y="4149726"/>
              <a:ext cx="0" cy="280988"/>
            </a:xfrm>
            <a:prstGeom prst="line">
              <a:avLst/>
            </a:prstGeom>
            <a:noFill/>
            <a:ln w="12700" cap="rnd">
              <a:solidFill>
                <a:schemeClr val="bg1">
                  <a:lumMod val="65000"/>
                </a:schemeClr>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id-ID" sz="2400"/>
            </a:p>
          </p:txBody>
        </p:sp>
        <p:sp>
          <p:nvSpPr>
            <p:cNvPr id="14" name="Line 26"/>
            <p:cNvSpPr>
              <a:spLocks noChangeShapeType="1"/>
            </p:cNvSpPr>
            <p:nvPr/>
          </p:nvSpPr>
          <p:spPr bwMode="auto">
            <a:xfrm flipV="1">
              <a:off x="3719513" y="4149726"/>
              <a:ext cx="0" cy="98425"/>
            </a:xfrm>
            <a:prstGeom prst="line">
              <a:avLst/>
            </a:prstGeom>
            <a:noFill/>
            <a:ln w="12700" cap="rnd">
              <a:solidFill>
                <a:schemeClr val="bg1">
                  <a:lumMod val="65000"/>
                </a:schemeClr>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id-ID" sz="2400"/>
            </a:p>
          </p:txBody>
        </p:sp>
        <p:sp>
          <p:nvSpPr>
            <p:cNvPr id="15" name="Rectangle 27"/>
            <p:cNvSpPr>
              <a:spLocks noChangeArrowheads="1"/>
            </p:cNvSpPr>
            <p:nvPr/>
          </p:nvSpPr>
          <p:spPr bwMode="auto">
            <a:xfrm>
              <a:off x="3840163" y="4430713"/>
              <a:ext cx="122238" cy="61913"/>
            </a:xfrm>
            <a:prstGeom prst="rect">
              <a:avLst/>
            </a:prstGeom>
            <a:noFill/>
            <a:ln w="12700" cap="rnd">
              <a:solidFill>
                <a:schemeClr val="bg1">
                  <a:lumMod val="6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id-ID" sz="2400"/>
            </a:p>
          </p:txBody>
        </p:sp>
        <p:sp>
          <p:nvSpPr>
            <p:cNvPr id="16" name="Rectangle 28"/>
            <p:cNvSpPr>
              <a:spLocks noChangeArrowheads="1"/>
            </p:cNvSpPr>
            <p:nvPr/>
          </p:nvSpPr>
          <p:spPr bwMode="auto">
            <a:xfrm>
              <a:off x="3657600" y="4248151"/>
              <a:ext cx="122238" cy="61913"/>
            </a:xfrm>
            <a:prstGeom prst="rect">
              <a:avLst/>
            </a:prstGeom>
            <a:noFill/>
            <a:ln w="12700" cap="rnd">
              <a:solidFill>
                <a:schemeClr val="bg1">
                  <a:lumMod val="6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id-ID" sz="2400"/>
            </a:p>
          </p:txBody>
        </p:sp>
        <p:sp>
          <p:nvSpPr>
            <p:cNvPr id="17" name="Rectangle 29"/>
            <p:cNvSpPr>
              <a:spLocks noChangeArrowheads="1"/>
            </p:cNvSpPr>
            <p:nvPr/>
          </p:nvSpPr>
          <p:spPr bwMode="auto">
            <a:xfrm>
              <a:off x="3444875" y="4370388"/>
              <a:ext cx="122238" cy="60325"/>
            </a:xfrm>
            <a:prstGeom prst="rect">
              <a:avLst/>
            </a:prstGeom>
            <a:noFill/>
            <a:ln w="12700" cap="rnd">
              <a:solidFill>
                <a:schemeClr val="bg1">
                  <a:lumMod val="6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id-ID" sz="2400"/>
            </a:p>
          </p:txBody>
        </p:sp>
        <p:sp>
          <p:nvSpPr>
            <p:cNvPr id="18" name="Oval 30"/>
            <p:cNvSpPr>
              <a:spLocks noChangeArrowheads="1"/>
            </p:cNvSpPr>
            <p:nvPr/>
          </p:nvSpPr>
          <p:spPr bwMode="auto">
            <a:xfrm>
              <a:off x="3840163" y="4673601"/>
              <a:ext cx="122238" cy="122238"/>
            </a:xfrm>
            <a:prstGeom prst="ellipse">
              <a:avLst/>
            </a:prstGeom>
            <a:noFill/>
            <a:ln w="12700" cap="rnd">
              <a:solidFill>
                <a:schemeClr val="bg1">
                  <a:lumMod val="6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id-ID" sz="2400"/>
            </a:p>
          </p:txBody>
        </p:sp>
        <p:sp>
          <p:nvSpPr>
            <p:cNvPr id="19" name="Oval 31"/>
            <p:cNvSpPr>
              <a:spLocks noChangeArrowheads="1"/>
            </p:cNvSpPr>
            <p:nvPr/>
          </p:nvSpPr>
          <p:spPr bwMode="auto">
            <a:xfrm>
              <a:off x="3657600" y="4673601"/>
              <a:ext cx="122238" cy="122238"/>
            </a:xfrm>
            <a:prstGeom prst="ellipse">
              <a:avLst/>
            </a:prstGeom>
            <a:noFill/>
            <a:ln w="12700" cap="rnd">
              <a:solidFill>
                <a:schemeClr val="bg1">
                  <a:lumMod val="6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id-ID" sz="2400"/>
            </a:p>
          </p:txBody>
        </p:sp>
        <p:sp>
          <p:nvSpPr>
            <p:cNvPr id="20" name="Oval 32"/>
            <p:cNvSpPr>
              <a:spLocks noChangeArrowheads="1"/>
            </p:cNvSpPr>
            <p:nvPr/>
          </p:nvSpPr>
          <p:spPr bwMode="auto">
            <a:xfrm>
              <a:off x="3444875" y="4673601"/>
              <a:ext cx="122238" cy="122238"/>
            </a:xfrm>
            <a:prstGeom prst="ellipse">
              <a:avLst/>
            </a:prstGeom>
            <a:noFill/>
            <a:ln w="12700" cap="rnd">
              <a:solidFill>
                <a:schemeClr val="bg1">
                  <a:lumMod val="6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id-ID" sz="2400"/>
            </a:p>
          </p:txBody>
        </p:sp>
      </p:grpSp>
      <p:sp>
        <p:nvSpPr>
          <p:cNvPr id="21" name="TextBox 20"/>
          <p:cNvSpPr txBox="1"/>
          <p:nvPr/>
        </p:nvSpPr>
        <p:spPr>
          <a:xfrm>
            <a:off x="1116020" y="640867"/>
            <a:ext cx="697627" cy="400110"/>
          </a:xfrm>
          <a:prstGeom prst="rect">
            <a:avLst/>
          </a:prstGeom>
          <a:noFill/>
        </p:spPr>
        <p:txBody>
          <a:bodyPr wrap="none" rtlCol="0">
            <a:spAutoFit/>
          </a:bodyPr>
          <a:lstStyle/>
          <a:p>
            <a:r>
              <a:rPr lang="zh-CN" altLang="en-US" sz="2000" dirty="0" smtClean="0">
                <a:solidFill>
                  <a:schemeClr val="tx1">
                    <a:lumMod val="50000"/>
                    <a:lumOff val="50000"/>
                  </a:schemeClr>
                </a:solidFill>
              </a:rPr>
              <a:t>首页</a:t>
            </a:r>
            <a:endParaRPr lang="zh-CN" altLang="en-US" sz="2000" dirty="0">
              <a:solidFill>
                <a:schemeClr val="tx1">
                  <a:lumMod val="50000"/>
                  <a:lumOff val="50000"/>
                </a:schemeClr>
              </a:solidFill>
            </a:endParaRPr>
          </a:p>
        </p:txBody>
      </p:sp>
      <p:cxnSp>
        <p:nvCxnSpPr>
          <p:cNvPr id="22" name="Straight Connector 187"/>
          <p:cNvCxnSpPr/>
          <p:nvPr/>
        </p:nvCxnSpPr>
        <p:spPr>
          <a:xfrm>
            <a:off x="1116020" y="1040977"/>
            <a:ext cx="948879" cy="1"/>
          </a:xfrm>
          <a:prstGeom prst="line">
            <a:avLst/>
          </a:prstGeom>
          <a:ln w="12700">
            <a:solidFill>
              <a:srgbClr val="2C3460"/>
            </a:solidFill>
          </a:ln>
        </p:spPr>
        <p:style>
          <a:lnRef idx="1">
            <a:schemeClr val="accent1"/>
          </a:lnRef>
          <a:fillRef idx="0">
            <a:schemeClr val="accent1"/>
          </a:fillRef>
          <a:effectRef idx="0">
            <a:schemeClr val="accent1"/>
          </a:effectRef>
          <a:fontRef idx="minor">
            <a:schemeClr val="tx1"/>
          </a:fontRef>
        </p:style>
      </p:cxnSp>
      <p:pic>
        <p:nvPicPr>
          <p:cNvPr id="23"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771800" y="137280"/>
            <a:ext cx="657225" cy="5214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cstate="print"/>
          <a:stretch>
            <a:fillRect/>
          </a:stretch>
        </p:blipFill>
        <p:spPr>
          <a:xfrm>
            <a:off x="520105" y="771550"/>
            <a:ext cx="7632848" cy="4293876"/>
          </a:xfrm>
          <a:prstGeom prst="rect">
            <a:avLst/>
          </a:prstGeom>
        </p:spPr>
      </p:pic>
      <p:grpSp>
        <p:nvGrpSpPr>
          <p:cNvPr id="4" name="Group 170"/>
          <p:cNvGrpSpPr/>
          <p:nvPr/>
        </p:nvGrpSpPr>
        <p:grpSpPr>
          <a:xfrm>
            <a:off x="539552" y="340669"/>
            <a:ext cx="286865" cy="286865"/>
            <a:chOff x="3263900" y="4037013"/>
            <a:chExt cx="879475" cy="879475"/>
          </a:xfrm>
        </p:grpSpPr>
        <p:sp>
          <p:nvSpPr>
            <p:cNvPr id="5" name="Rectangle 20"/>
            <p:cNvSpPr>
              <a:spLocks noChangeArrowheads="1"/>
            </p:cNvSpPr>
            <p:nvPr/>
          </p:nvSpPr>
          <p:spPr bwMode="auto">
            <a:xfrm>
              <a:off x="3263900" y="4037013"/>
              <a:ext cx="879475" cy="879475"/>
            </a:xfrm>
            <a:prstGeom prst="rect">
              <a:avLst/>
            </a:prstGeom>
            <a:noFill/>
            <a:ln w="12700" cap="rnd">
              <a:solidFill>
                <a:schemeClr val="bg1">
                  <a:lumMod val="6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id-ID" sz="2400"/>
            </a:p>
          </p:txBody>
        </p:sp>
        <p:sp>
          <p:nvSpPr>
            <p:cNvPr id="6" name="Line 21"/>
            <p:cNvSpPr>
              <a:spLocks noChangeShapeType="1"/>
            </p:cNvSpPr>
            <p:nvPr/>
          </p:nvSpPr>
          <p:spPr bwMode="auto">
            <a:xfrm flipV="1">
              <a:off x="3719513" y="4310063"/>
              <a:ext cx="0" cy="261938"/>
            </a:xfrm>
            <a:prstGeom prst="line">
              <a:avLst/>
            </a:prstGeom>
            <a:noFill/>
            <a:ln w="12700" cap="rnd">
              <a:solidFill>
                <a:schemeClr val="bg1">
                  <a:lumMod val="65000"/>
                </a:schemeClr>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id-ID" sz="2400"/>
            </a:p>
          </p:txBody>
        </p:sp>
        <p:sp>
          <p:nvSpPr>
            <p:cNvPr id="7" name="Line 22"/>
            <p:cNvSpPr>
              <a:spLocks noChangeShapeType="1"/>
            </p:cNvSpPr>
            <p:nvPr/>
          </p:nvSpPr>
          <p:spPr bwMode="auto">
            <a:xfrm flipV="1">
              <a:off x="3900488" y="4492626"/>
              <a:ext cx="0" cy="79375"/>
            </a:xfrm>
            <a:prstGeom prst="line">
              <a:avLst/>
            </a:prstGeom>
            <a:noFill/>
            <a:ln w="12700" cap="rnd">
              <a:solidFill>
                <a:schemeClr val="bg1">
                  <a:lumMod val="65000"/>
                </a:schemeClr>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id-ID" sz="2400"/>
            </a:p>
          </p:txBody>
        </p:sp>
        <p:sp>
          <p:nvSpPr>
            <p:cNvPr id="8" name="Line 23"/>
            <p:cNvSpPr>
              <a:spLocks noChangeShapeType="1"/>
            </p:cNvSpPr>
            <p:nvPr/>
          </p:nvSpPr>
          <p:spPr bwMode="auto">
            <a:xfrm flipV="1">
              <a:off x="3506788" y="4149726"/>
              <a:ext cx="0" cy="220663"/>
            </a:xfrm>
            <a:prstGeom prst="line">
              <a:avLst/>
            </a:prstGeom>
            <a:noFill/>
            <a:ln w="12700" cap="rnd">
              <a:solidFill>
                <a:schemeClr val="bg1">
                  <a:lumMod val="65000"/>
                </a:schemeClr>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id-ID" sz="2400"/>
            </a:p>
          </p:txBody>
        </p:sp>
        <p:sp>
          <p:nvSpPr>
            <p:cNvPr id="9" name="Line 24"/>
            <p:cNvSpPr>
              <a:spLocks noChangeShapeType="1"/>
            </p:cNvSpPr>
            <p:nvPr/>
          </p:nvSpPr>
          <p:spPr bwMode="auto">
            <a:xfrm flipV="1">
              <a:off x="3506788" y="4430713"/>
              <a:ext cx="0" cy="141288"/>
            </a:xfrm>
            <a:prstGeom prst="line">
              <a:avLst/>
            </a:prstGeom>
            <a:noFill/>
            <a:ln w="12700" cap="rnd">
              <a:solidFill>
                <a:schemeClr val="bg1">
                  <a:lumMod val="65000"/>
                </a:schemeClr>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id-ID" sz="2400"/>
            </a:p>
          </p:txBody>
        </p:sp>
        <p:sp>
          <p:nvSpPr>
            <p:cNvPr id="10" name="Line 25"/>
            <p:cNvSpPr>
              <a:spLocks noChangeShapeType="1"/>
            </p:cNvSpPr>
            <p:nvPr/>
          </p:nvSpPr>
          <p:spPr bwMode="auto">
            <a:xfrm flipV="1">
              <a:off x="3900488" y="4149726"/>
              <a:ext cx="0" cy="280988"/>
            </a:xfrm>
            <a:prstGeom prst="line">
              <a:avLst/>
            </a:prstGeom>
            <a:noFill/>
            <a:ln w="12700" cap="rnd">
              <a:solidFill>
                <a:schemeClr val="bg1">
                  <a:lumMod val="65000"/>
                </a:schemeClr>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id-ID" sz="2400"/>
            </a:p>
          </p:txBody>
        </p:sp>
        <p:sp>
          <p:nvSpPr>
            <p:cNvPr id="11" name="Line 26"/>
            <p:cNvSpPr>
              <a:spLocks noChangeShapeType="1"/>
            </p:cNvSpPr>
            <p:nvPr/>
          </p:nvSpPr>
          <p:spPr bwMode="auto">
            <a:xfrm flipV="1">
              <a:off x="3719513" y="4149726"/>
              <a:ext cx="0" cy="98425"/>
            </a:xfrm>
            <a:prstGeom prst="line">
              <a:avLst/>
            </a:prstGeom>
            <a:noFill/>
            <a:ln w="12700" cap="rnd">
              <a:solidFill>
                <a:schemeClr val="bg1">
                  <a:lumMod val="65000"/>
                </a:schemeClr>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id-ID" sz="2400"/>
            </a:p>
          </p:txBody>
        </p:sp>
        <p:sp>
          <p:nvSpPr>
            <p:cNvPr id="12" name="Rectangle 27"/>
            <p:cNvSpPr>
              <a:spLocks noChangeArrowheads="1"/>
            </p:cNvSpPr>
            <p:nvPr/>
          </p:nvSpPr>
          <p:spPr bwMode="auto">
            <a:xfrm>
              <a:off x="3840163" y="4430713"/>
              <a:ext cx="122238" cy="61913"/>
            </a:xfrm>
            <a:prstGeom prst="rect">
              <a:avLst/>
            </a:prstGeom>
            <a:noFill/>
            <a:ln w="12700" cap="rnd">
              <a:solidFill>
                <a:schemeClr val="bg1">
                  <a:lumMod val="6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id-ID" sz="2400"/>
            </a:p>
          </p:txBody>
        </p:sp>
        <p:sp>
          <p:nvSpPr>
            <p:cNvPr id="13" name="Rectangle 28"/>
            <p:cNvSpPr>
              <a:spLocks noChangeArrowheads="1"/>
            </p:cNvSpPr>
            <p:nvPr/>
          </p:nvSpPr>
          <p:spPr bwMode="auto">
            <a:xfrm>
              <a:off x="3657600" y="4248151"/>
              <a:ext cx="122238" cy="61913"/>
            </a:xfrm>
            <a:prstGeom prst="rect">
              <a:avLst/>
            </a:prstGeom>
            <a:noFill/>
            <a:ln w="12700" cap="rnd">
              <a:solidFill>
                <a:schemeClr val="bg1">
                  <a:lumMod val="6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id-ID" sz="2400"/>
            </a:p>
          </p:txBody>
        </p:sp>
        <p:sp>
          <p:nvSpPr>
            <p:cNvPr id="14" name="Rectangle 29"/>
            <p:cNvSpPr>
              <a:spLocks noChangeArrowheads="1"/>
            </p:cNvSpPr>
            <p:nvPr/>
          </p:nvSpPr>
          <p:spPr bwMode="auto">
            <a:xfrm>
              <a:off x="3444875" y="4370388"/>
              <a:ext cx="122238" cy="60325"/>
            </a:xfrm>
            <a:prstGeom prst="rect">
              <a:avLst/>
            </a:prstGeom>
            <a:noFill/>
            <a:ln w="12700" cap="rnd">
              <a:solidFill>
                <a:schemeClr val="bg1">
                  <a:lumMod val="6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id-ID" sz="2400"/>
            </a:p>
          </p:txBody>
        </p:sp>
        <p:sp>
          <p:nvSpPr>
            <p:cNvPr id="15" name="Oval 30"/>
            <p:cNvSpPr>
              <a:spLocks noChangeArrowheads="1"/>
            </p:cNvSpPr>
            <p:nvPr/>
          </p:nvSpPr>
          <p:spPr bwMode="auto">
            <a:xfrm>
              <a:off x="3840163" y="4673601"/>
              <a:ext cx="122238" cy="122238"/>
            </a:xfrm>
            <a:prstGeom prst="ellipse">
              <a:avLst/>
            </a:prstGeom>
            <a:noFill/>
            <a:ln w="12700" cap="rnd">
              <a:solidFill>
                <a:schemeClr val="bg1">
                  <a:lumMod val="6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id-ID" sz="2400"/>
            </a:p>
          </p:txBody>
        </p:sp>
        <p:sp>
          <p:nvSpPr>
            <p:cNvPr id="16" name="Oval 31"/>
            <p:cNvSpPr>
              <a:spLocks noChangeArrowheads="1"/>
            </p:cNvSpPr>
            <p:nvPr/>
          </p:nvSpPr>
          <p:spPr bwMode="auto">
            <a:xfrm>
              <a:off x="3657600" y="4673601"/>
              <a:ext cx="122238" cy="122238"/>
            </a:xfrm>
            <a:prstGeom prst="ellipse">
              <a:avLst/>
            </a:prstGeom>
            <a:noFill/>
            <a:ln w="12700" cap="rnd">
              <a:solidFill>
                <a:schemeClr val="bg1">
                  <a:lumMod val="6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id-ID" sz="2400"/>
            </a:p>
          </p:txBody>
        </p:sp>
        <p:sp>
          <p:nvSpPr>
            <p:cNvPr id="17" name="Oval 32"/>
            <p:cNvSpPr>
              <a:spLocks noChangeArrowheads="1"/>
            </p:cNvSpPr>
            <p:nvPr/>
          </p:nvSpPr>
          <p:spPr bwMode="auto">
            <a:xfrm>
              <a:off x="3444875" y="4673601"/>
              <a:ext cx="122238" cy="122238"/>
            </a:xfrm>
            <a:prstGeom prst="ellipse">
              <a:avLst/>
            </a:prstGeom>
            <a:noFill/>
            <a:ln w="12700" cap="rnd">
              <a:solidFill>
                <a:schemeClr val="bg1">
                  <a:lumMod val="6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id-ID" sz="2400"/>
            </a:p>
          </p:txBody>
        </p:sp>
      </p:grpSp>
      <p:sp>
        <p:nvSpPr>
          <p:cNvPr id="18" name="TextBox 17"/>
          <p:cNvSpPr txBox="1"/>
          <p:nvPr/>
        </p:nvSpPr>
        <p:spPr>
          <a:xfrm>
            <a:off x="970793" y="227423"/>
            <a:ext cx="3393878" cy="400110"/>
          </a:xfrm>
          <a:prstGeom prst="rect">
            <a:avLst/>
          </a:prstGeom>
          <a:noFill/>
        </p:spPr>
        <p:txBody>
          <a:bodyPr wrap="none" rtlCol="0">
            <a:spAutoFit/>
          </a:bodyPr>
          <a:lstStyle/>
          <a:p>
            <a:r>
              <a:rPr lang="zh-CN" altLang="en-US" sz="2000" dirty="0">
                <a:solidFill>
                  <a:schemeClr val="tx1">
                    <a:lumMod val="50000"/>
                    <a:lumOff val="50000"/>
                  </a:schemeClr>
                </a:solidFill>
              </a:rPr>
              <a:t>受众群体 </a:t>
            </a:r>
            <a:r>
              <a:rPr lang="en-US" altLang="zh-CN" sz="2000" dirty="0">
                <a:solidFill>
                  <a:schemeClr val="tx1">
                    <a:lumMod val="50000"/>
                    <a:lumOff val="50000"/>
                  </a:schemeClr>
                </a:solidFill>
              </a:rPr>
              <a:t>-&gt; </a:t>
            </a:r>
            <a:r>
              <a:rPr lang="zh-CN" altLang="en-US" sz="2000" dirty="0">
                <a:solidFill>
                  <a:schemeClr val="tx1">
                    <a:lumMod val="50000"/>
                    <a:lumOff val="50000"/>
                  </a:schemeClr>
                </a:solidFill>
              </a:rPr>
              <a:t>地理位置 </a:t>
            </a:r>
            <a:r>
              <a:rPr lang="en-US" altLang="zh-CN" sz="2000" dirty="0">
                <a:solidFill>
                  <a:schemeClr val="tx1">
                    <a:lumMod val="50000"/>
                    <a:lumOff val="50000"/>
                  </a:schemeClr>
                </a:solidFill>
              </a:rPr>
              <a:t>-&gt; </a:t>
            </a:r>
            <a:r>
              <a:rPr lang="zh-CN" altLang="en-US" sz="2000" dirty="0">
                <a:solidFill>
                  <a:schemeClr val="tx1">
                    <a:lumMod val="50000"/>
                    <a:lumOff val="50000"/>
                  </a:schemeClr>
                </a:solidFill>
              </a:rPr>
              <a:t>语言</a:t>
            </a:r>
          </a:p>
        </p:txBody>
      </p:sp>
      <p:cxnSp>
        <p:nvCxnSpPr>
          <p:cNvPr id="19" name="Straight Connector 187"/>
          <p:cNvCxnSpPr/>
          <p:nvPr/>
        </p:nvCxnSpPr>
        <p:spPr>
          <a:xfrm>
            <a:off x="970793" y="627533"/>
            <a:ext cx="3601207" cy="1"/>
          </a:xfrm>
          <a:prstGeom prst="line">
            <a:avLst/>
          </a:prstGeom>
          <a:ln w="12700">
            <a:solidFill>
              <a:srgbClr val="2C3460"/>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170"/>
          <p:cNvGrpSpPr/>
          <p:nvPr/>
        </p:nvGrpSpPr>
        <p:grpSpPr>
          <a:xfrm>
            <a:off x="539552" y="340669"/>
            <a:ext cx="286865" cy="286865"/>
            <a:chOff x="3263900" y="4037013"/>
            <a:chExt cx="879475" cy="879475"/>
          </a:xfrm>
        </p:grpSpPr>
        <p:sp>
          <p:nvSpPr>
            <p:cNvPr id="5" name="Rectangle 20"/>
            <p:cNvSpPr>
              <a:spLocks noChangeArrowheads="1"/>
            </p:cNvSpPr>
            <p:nvPr/>
          </p:nvSpPr>
          <p:spPr bwMode="auto">
            <a:xfrm>
              <a:off x="3263900" y="4037013"/>
              <a:ext cx="879475" cy="879475"/>
            </a:xfrm>
            <a:prstGeom prst="rect">
              <a:avLst/>
            </a:prstGeom>
            <a:noFill/>
            <a:ln w="12700" cap="rnd">
              <a:solidFill>
                <a:schemeClr val="bg1">
                  <a:lumMod val="6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id-ID" sz="2400"/>
            </a:p>
          </p:txBody>
        </p:sp>
        <p:sp>
          <p:nvSpPr>
            <p:cNvPr id="6" name="Line 21"/>
            <p:cNvSpPr>
              <a:spLocks noChangeShapeType="1"/>
            </p:cNvSpPr>
            <p:nvPr/>
          </p:nvSpPr>
          <p:spPr bwMode="auto">
            <a:xfrm flipV="1">
              <a:off x="3719513" y="4310063"/>
              <a:ext cx="0" cy="261938"/>
            </a:xfrm>
            <a:prstGeom prst="line">
              <a:avLst/>
            </a:prstGeom>
            <a:noFill/>
            <a:ln w="12700" cap="rnd">
              <a:solidFill>
                <a:schemeClr val="bg1">
                  <a:lumMod val="65000"/>
                </a:schemeClr>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id-ID" sz="2400"/>
            </a:p>
          </p:txBody>
        </p:sp>
        <p:sp>
          <p:nvSpPr>
            <p:cNvPr id="7" name="Line 22"/>
            <p:cNvSpPr>
              <a:spLocks noChangeShapeType="1"/>
            </p:cNvSpPr>
            <p:nvPr/>
          </p:nvSpPr>
          <p:spPr bwMode="auto">
            <a:xfrm flipV="1">
              <a:off x="3900488" y="4492626"/>
              <a:ext cx="0" cy="79375"/>
            </a:xfrm>
            <a:prstGeom prst="line">
              <a:avLst/>
            </a:prstGeom>
            <a:noFill/>
            <a:ln w="12700" cap="rnd">
              <a:solidFill>
                <a:schemeClr val="bg1">
                  <a:lumMod val="65000"/>
                </a:schemeClr>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id-ID" sz="2400"/>
            </a:p>
          </p:txBody>
        </p:sp>
        <p:sp>
          <p:nvSpPr>
            <p:cNvPr id="8" name="Line 23"/>
            <p:cNvSpPr>
              <a:spLocks noChangeShapeType="1"/>
            </p:cNvSpPr>
            <p:nvPr/>
          </p:nvSpPr>
          <p:spPr bwMode="auto">
            <a:xfrm flipV="1">
              <a:off x="3506788" y="4149726"/>
              <a:ext cx="0" cy="220663"/>
            </a:xfrm>
            <a:prstGeom prst="line">
              <a:avLst/>
            </a:prstGeom>
            <a:noFill/>
            <a:ln w="12700" cap="rnd">
              <a:solidFill>
                <a:schemeClr val="bg1">
                  <a:lumMod val="65000"/>
                </a:schemeClr>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id-ID" sz="2400"/>
            </a:p>
          </p:txBody>
        </p:sp>
        <p:sp>
          <p:nvSpPr>
            <p:cNvPr id="9" name="Line 24"/>
            <p:cNvSpPr>
              <a:spLocks noChangeShapeType="1"/>
            </p:cNvSpPr>
            <p:nvPr/>
          </p:nvSpPr>
          <p:spPr bwMode="auto">
            <a:xfrm flipV="1">
              <a:off x="3506788" y="4430713"/>
              <a:ext cx="0" cy="141288"/>
            </a:xfrm>
            <a:prstGeom prst="line">
              <a:avLst/>
            </a:prstGeom>
            <a:noFill/>
            <a:ln w="12700" cap="rnd">
              <a:solidFill>
                <a:schemeClr val="bg1">
                  <a:lumMod val="65000"/>
                </a:schemeClr>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id-ID" sz="2400"/>
            </a:p>
          </p:txBody>
        </p:sp>
        <p:sp>
          <p:nvSpPr>
            <p:cNvPr id="10" name="Line 25"/>
            <p:cNvSpPr>
              <a:spLocks noChangeShapeType="1"/>
            </p:cNvSpPr>
            <p:nvPr/>
          </p:nvSpPr>
          <p:spPr bwMode="auto">
            <a:xfrm flipV="1">
              <a:off x="3900488" y="4149726"/>
              <a:ext cx="0" cy="280988"/>
            </a:xfrm>
            <a:prstGeom prst="line">
              <a:avLst/>
            </a:prstGeom>
            <a:noFill/>
            <a:ln w="12700" cap="rnd">
              <a:solidFill>
                <a:schemeClr val="bg1">
                  <a:lumMod val="65000"/>
                </a:schemeClr>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id-ID" sz="2400"/>
            </a:p>
          </p:txBody>
        </p:sp>
        <p:sp>
          <p:nvSpPr>
            <p:cNvPr id="11" name="Line 26"/>
            <p:cNvSpPr>
              <a:spLocks noChangeShapeType="1"/>
            </p:cNvSpPr>
            <p:nvPr/>
          </p:nvSpPr>
          <p:spPr bwMode="auto">
            <a:xfrm flipV="1">
              <a:off x="3719513" y="4149726"/>
              <a:ext cx="0" cy="98425"/>
            </a:xfrm>
            <a:prstGeom prst="line">
              <a:avLst/>
            </a:prstGeom>
            <a:noFill/>
            <a:ln w="12700" cap="rnd">
              <a:solidFill>
                <a:schemeClr val="bg1">
                  <a:lumMod val="65000"/>
                </a:schemeClr>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id-ID" sz="2400"/>
            </a:p>
          </p:txBody>
        </p:sp>
        <p:sp>
          <p:nvSpPr>
            <p:cNvPr id="12" name="Rectangle 27"/>
            <p:cNvSpPr>
              <a:spLocks noChangeArrowheads="1"/>
            </p:cNvSpPr>
            <p:nvPr/>
          </p:nvSpPr>
          <p:spPr bwMode="auto">
            <a:xfrm>
              <a:off x="3840163" y="4430713"/>
              <a:ext cx="122238" cy="61913"/>
            </a:xfrm>
            <a:prstGeom prst="rect">
              <a:avLst/>
            </a:prstGeom>
            <a:noFill/>
            <a:ln w="12700" cap="rnd">
              <a:solidFill>
                <a:schemeClr val="bg1">
                  <a:lumMod val="6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id-ID" sz="2400"/>
            </a:p>
          </p:txBody>
        </p:sp>
        <p:sp>
          <p:nvSpPr>
            <p:cNvPr id="13" name="Rectangle 28"/>
            <p:cNvSpPr>
              <a:spLocks noChangeArrowheads="1"/>
            </p:cNvSpPr>
            <p:nvPr/>
          </p:nvSpPr>
          <p:spPr bwMode="auto">
            <a:xfrm>
              <a:off x="3657600" y="4248151"/>
              <a:ext cx="122238" cy="61913"/>
            </a:xfrm>
            <a:prstGeom prst="rect">
              <a:avLst/>
            </a:prstGeom>
            <a:noFill/>
            <a:ln w="12700" cap="rnd">
              <a:solidFill>
                <a:schemeClr val="bg1">
                  <a:lumMod val="6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id-ID" sz="2400"/>
            </a:p>
          </p:txBody>
        </p:sp>
        <p:sp>
          <p:nvSpPr>
            <p:cNvPr id="14" name="Rectangle 29"/>
            <p:cNvSpPr>
              <a:spLocks noChangeArrowheads="1"/>
            </p:cNvSpPr>
            <p:nvPr/>
          </p:nvSpPr>
          <p:spPr bwMode="auto">
            <a:xfrm>
              <a:off x="3444875" y="4370388"/>
              <a:ext cx="122238" cy="60325"/>
            </a:xfrm>
            <a:prstGeom prst="rect">
              <a:avLst/>
            </a:prstGeom>
            <a:noFill/>
            <a:ln w="12700" cap="rnd">
              <a:solidFill>
                <a:schemeClr val="bg1">
                  <a:lumMod val="6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id-ID" sz="2400"/>
            </a:p>
          </p:txBody>
        </p:sp>
        <p:sp>
          <p:nvSpPr>
            <p:cNvPr id="15" name="Oval 30"/>
            <p:cNvSpPr>
              <a:spLocks noChangeArrowheads="1"/>
            </p:cNvSpPr>
            <p:nvPr/>
          </p:nvSpPr>
          <p:spPr bwMode="auto">
            <a:xfrm>
              <a:off x="3840163" y="4673601"/>
              <a:ext cx="122238" cy="122238"/>
            </a:xfrm>
            <a:prstGeom prst="ellipse">
              <a:avLst/>
            </a:prstGeom>
            <a:noFill/>
            <a:ln w="12700" cap="rnd">
              <a:solidFill>
                <a:schemeClr val="bg1">
                  <a:lumMod val="6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id-ID" sz="2400"/>
            </a:p>
          </p:txBody>
        </p:sp>
        <p:sp>
          <p:nvSpPr>
            <p:cNvPr id="16" name="Oval 31"/>
            <p:cNvSpPr>
              <a:spLocks noChangeArrowheads="1"/>
            </p:cNvSpPr>
            <p:nvPr/>
          </p:nvSpPr>
          <p:spPr bwMode="auto">
            <a:xfrm>
              <a:off x="3657600" y="4673601"/>
              <a:ext cx="122238" cy="122238"/>
            </a:xfrm>
            <a:prstGeom prst="ellipse">
              <a:avLst/>
            </a:prstGeom>
            <a:noFill/>
            <a:ln w="12700" cap="rnd">
              <a:solidFill>
                <a:schemeClr val="bg1">
                  <a:lumMod val="6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id-ID" sz="2400"/>
            </a:p>
          </p:txBody>
        </p:sp>
        <p:sp>
          <p:nvSpPr>
            <p:cNvPr id="17" name="Oval 32"/>
            <p:cNvSpPr>
              <a:spLocks noChangeArrowheads="1"/>
            </p:cNvSpPr>
            <p:nvPr/>
          </p:nvSpPr>
          <p:spPr bwMode="auto">
            <a:xfrm>
              <a:off x="3444875" y="4673601"/>
              <a:ext cx="122238" cy="122238"/>
            </a:xfrm>
            <a:prstGeom prst="ellipse">
              <a:avLst/>
            </a:prstGeom>
            <a:noFill/>
            <a:ln w="12700" cap="rnd">
              <a:solidFill>
                <a:schemeClr val="bg1">
                  <a:lumMod val="6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id-ID" sz="2400"/>
            </a:p>
          </p:txBody>
        </p:sp>
      </p:grpSp>
      <p:sp>
        <p:nvSpPr>
          <p:cNvPr id="18" name="TextBox 17"/>
          <p:cNvSpPr txBox="1"/>
          <p:nvPr/>
        </p:nvSpPr>
        <p:spPr>
          <a:xfrm>
            <a:off x="970793" y="227423"/>
            <a:ext cx="2880917" cy="400110"/>
          </a:xfrm>
          <a:prstGeom prst="rect">
            <a:avLst/>
          </a:prstGeom>
          <a:noFill/>
        </p:spPr>
        <p:txBody>
          <a:bodyPr wrap="none" rtlCol="0">
            <a:spAutoFit/>
          </a:bodyPr>
          <a:lstStyle/>
          <a:p>
            <a:r>
              <a:rPr lang="zh-CN" altLang="en-US" sz="2000" dirty="0">
                <a:solidFill>
                  <a:schemeClr val="tx1">
                    <a:lumMod val="50000"/>
                    <a:lumOff val="50000"/>
                  </a:schemeClr>
                </a:solidFill>
              </a:rPr>
              <a:t>受众群体 </a:t>
            </a:r>
            <a:r>
              <a:rPr lang="en-US" altLang="zh-CN" sz="2000" dirty="0">
                <a:solidFill>
                  <a:schemeClr val="tx1">
                    <a:lumMod val="50000"/>
                    <a:lumOff val="50000"/>
                  </a:schemeClr>
                </a:solidFill>
              </a:rPr>
              <a:t>-&gt; </a:t>
            </a:r>
            <a:r>
              <a:rPr lang="zh-CN" altLang="en-US" sz="2000" dirty="0">
                <a:solidFill>
                  <a:schemeClr val="tx1">
                    <a:lumMod val="50000"/>
                    <a:lumOff val="50000"/>
                  </a:schemeClr>
                </a:solidFill>
              </a:rPr>
              <a:t>移动 </a:t>
            </a:r>
            <a:r>
              <a:rPr lang="en-US" altLang="zh-CN" sz="2000" dirty="0">
                <a:solidFill>
                  <a:schemeClr val="tx1">
                    <a:lumMod val="50000"/>
                    <a:lumOff val="50000"/>
                  </a:schemeClr>
                </a:solidFill>
              </a:rPr>
              <a:t>-&gt; </a:t>
            </a:r>
            <a:r>
              <a:rPr lang="zh-CN" altLang="en-US" sz="2000" dirty="0">
                <a:solidFill>
                  <a:schemeClr val="tx1">
                    <a:lumMod val="50000"/>
                    <a:lumOff val="50000"/>
                  </a:schemeClr>
                </a:solidFill>
              </a:rPr>
              <a:t>概览</a:t>
            </a:r>
          </a:p>
        </p:txBody>
      </p:sp>
      <p:cxnSp>
        <p:nvCxnSpPr>
          <p:cNvPr id="19" name="Straight Connector 187"/>
          <p:cNvCxnSpPr/>
          <p:nvPr/>
        </p:nvCxnSpPr>
        <p:spPr>
          <a:xfrm>
            <a:off x="970793" y="627533"/>
            <a:ext cx="3601207" cy="1"/>
          </a:xfrm>
          <a:prstGeom prst="line">
            <a:avLst/>
          </a:prstGeom>
          <a:ln w="12700">
            <a:solidFill>
              <a:srgbClr val="2C3460"/>
            </a:solidFill>
          </a:ln>
        </p:spPr>
        <p:style>
          <a:lnRef idx="1">
            <a:schemeClr val="accent1"/>
          </a:lnRef>
          <a:fillRef idx="0">
            <a:schemeClr val="accent1"/>
          </a:fillRef>
          <a:effectRef idx="0">
            <a:schemeClr val="accent1"/>
          </a:effectRef>
          <a:fontRef idx="minor">
            <a:schemeClr val="tx1"/>
          </a:fontRef>
        </p:style>
      </p:cxnSp>
      <p:pic>
        <p:nvPicPr>
          <p:cNvPr id="20" name="图片 19"/>
          <p:cNvPicPr>
            <a:picLocks noChangeAspect="1"/>
          </p:cNvPicPr>
          <p:nvPr/>
        </p:nvPicPr>
        <p:blipFill>
          <a:blip r:embed="rId3"/>
          <a:stretch>
            <a:fillRect/>
          </a:stretch>
        </p:blipFill>
        <p:spPr>
          <a:xfrm>
            <a:off x="539552" y="747437"/>
            <a:ext cx="7819980" cy="4399486"/>
          </a:xfrm>
          <a:prstGeom prst="rect">
            <a:avLst/>
          </a:prstGeom>
        </p:spPr>
      </p:pic>
    </p:spTree>
    <p:extLst>
      <p:ext uri="{BB962C8B-B14F-4D97-AF65-F5344CB8AC3E}">
        <p14:creationId xmlns:p14="http://schemas.microsoft.com/office/powerpoint/2010/main" val="3055396846"/>
      </p:ext>
    </p:ext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170"/>
          <p:cNvGrpSpPr/>
          <p:nvPr/>
        </p:nvGrpSpPr>
        <p:grpSpPr>
          <a:xfrm>
            <a:off x="539552" y="628701"/>
            <a:ext cx="286865" cy="286865"/>
            <a:chOff x="3263900" y="4037013"/>
            <a:chExt cx="879475" cy="879475"/>
          </a:xfrm>
        </p:grpSpPr>
        <p:sp>
          <p:nvSpPr>
            <p:cNvPr id="5" name="Rectangle 20"/>
            <p:cNvSpPr>
              <a:spLocks noChangeArrowheads="1"/>
            </p:cNvSpPr>
            <p:nvPr/>
          </p:nvSpPr>
          <p:spPr bwMode="auto">
            <a:xfrm>
              <a:off x="3263900" y="4037013"/>
              <a:ext cx="879475" cy="879475"/>
            </a:xfrm>
            <a:prstGeom prst="rect">
              <a:avLst/>
            </a:prstGeom>
            <a:noFill/>
            <a:ln w="12700" cap="rnd">
              <a:solidFill>
                <a:schemeClr val="bg1">
                  <a:lumMod val="6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id-ID" sz="2400"/>
            </a:p>
          </p:txBody>
        </p:sp>
        <p:sp>
          <p:nvSpPr>
            <p:cNvPr id="6" name="Line 21"/>
            <p:cNvSpPr>
              <a:spLocks noChangeShapeType="1"/>
            </p:cNvSpPr>
            <p:nvPr/>
          </p:nvSpPr>
          <p:spPr bwMode="auto">
            <a:xfrm flipV="1">
              <a:off x="3719513" y="4310063"/>
              <a:ext cx="0" cy="261938"/>
            </a:xfrm>
            <a:prstGeom prst="line">
              <a:avLst/>
            </a:prstGeom>
            <a:noFill/>
            <a:ln w="12700" cap="rnd">
              <a:solidFill>
                <a:schemeClr val="bg1">
                  <a:lumMod val="65000"/>
                </a:schemeClr>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id-ID" sz="2400"/>
            </a:p>
          </p:txBody>
        </p:sp>
        <p:sp>
          <p:nvSpPr>
            <p:cNvPr id="7" name="Line 22"/>
            <p:cNvSpPr>
              <a:spLocks noChangeShapeType="1"/>
            </p:cNvSpPr>
            <p:nvPr/>
          </p:nvSpPr>
          <p:spPr bwMode="auto">
            <a:xfrm flipV="1">
              <a:off x="3900488" y="4492626"/>
              <a:ext cx="0" cy="79375"/>
            </a:xfrm>
            <a:prstGeom prst="line">
              <a:avLst/>
            </a:prstGeom>
            <a:noFill/>
            <a:ln w="12700" cap="rnd">
              <a:solidFill>
                <a:schemeClr val="bg1">
                  <a:lumMod val="65000"/>
                </a:schemeClr>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id-ID" sz="2400"/>
            </a:p>
          </p:txBody>
        </p:sp>
        <p:sp>
          <p:nvSpPr>
            <p:cNvPr id="8" name="Line 23"/>
            <p:cNvSpPr>
              <a:spLocks noChangeShapeType="1"/>
            </p:cNvSpPr>
            <p:nvPr/>
          </p:nvSpPr>
          <p:spPr bwMode="auto">
            <a:xfrm flipV="1">
              <a:off x="3506788" y="4149726"/>
              <a:ext cx="0" cy="220663"/>
            </a:xfrm>
            <a:prstGeom prst="line">
              <a:avLst/>
            </a:prstGeom>
            <a:noFill/>
            <a:ln w="12700" cap="rnd">
              <a:solidFill>
                <a:schemeClr val="bg1">
                  <a:lumMod val="65000"/>
                </a:schemeClr>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id-ID" sz="2400"/>
            </a:p>
          </p:txBody>
        </p:sp>
        <p:sp>
          <p:nvSpPr>
            <p:cNvPr id="9" name="Line 24"/>
            <p:cNvSpPr>
              <a:spLocks noChangeShapeType="1"/>
            </p:cNvSpPr>
            <p:nvPr/>
          </p:nvSpPr>
          <p:spPr bwMode="auto">
            <a:xfrm flipV="1">
              <a:off x="3506788" y="4430713"/>
              <a:ext cx="0" cy="141288"/>
            </a:xfrm>
            <a:prstGeom prst="line">
              <a:avLst/>
            </a:prstGeom>
            <a:noFill/>
            <a:ln w="12700" cap="rnd">
              <a:solidFill>
                <a:schemeClr val="bg1">
                  <a:lumMod val="65000"/>
                </a:schemeClr>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id-ID" sz="2400"/>
            </a:p>
          </p:txBody>
        </p:sp>
        <p:sp>
          <p:nvSpPr>
            <p:cNvPr id="10" name="Line 25"/>
            <p:cNvSpPr>
              <a:spLocks noChangeShapeType="1"/>
            </p:cNvSpPr>
            <p:nvPr/>
          </p:nvSpPr>
          <p:spPr bwMode="auto">
            <a:xfrm flipV="1">
              <a:off x="3900488" y="4149726"/>
              <a:ext cx="0" cy="280988"/>
            </a:xfrm>
            <a:prstGeom prst="line">
              <a:avLst/>
            </a:prstGeom>
            <a:noFill/>
            <a:ln w="12700" cap="rnd">
              <a:solidFill>
                <a:schemeClr val="bg1">
                  <a:lumMod val="65000"/>
                </a:schemeClr>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id-ID" sz="2400"/>
            </a:p>
          </p:txBody>
        </p:sp>
        <p:sp>
          <p:nvSpPr>
            <p:cNvPr id="11" name="Line 26"/>
            <p:cNvSpPr>
              <a:spLocks noChangeShapeType="1"/>
            </p:cNvSpPr>
            <p:nvPr/>
          </p:nvSpPr>
          <p:spPr bwMode="auto">
            <a:xfrm flipV="1">
              <a:off x="3719513" y="4149726"/>
              <a:ext cx="0" cy="98425"/>
            </a:xfrm>
            <a:prstGeom prst="line">
              <a:avLst/>
            </a:prstGeom>
            <a:noFill/>
            <a:ln w="12700" cap="rnd">
              <a:solidFill>
                <a:schemeClr val="bg1">
                  <a:lumMod val="65000"/>
                </a:schemeClr>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id-ID" sz="2400"/>
            </a:p>
          </p:txBody>
        </p:sp>
        <p:sp>
          <p:nvSpPr>
            <p:cNvPr id="12" name="Rectangle 27"/>
            <p:cNvSpPr>
              <a:spLocks noChangeArrowheads="1"/>
            </p:cNvSpPr>
            <p:nvPr/>
          </p:nvSpPr>
          <p:spPr bwMode="auto">
            <a:xfrm>
              <a:off x="3840163" y="4430713"/>
              <a:ext cx="122238" cy="61913"/>
            </a:xfrm>
            <a:prstGeom prst="rect">
              <a:avLst/>
            </a:prstGeom>
            <a:noFill/>
            <a:ln w="12700" cap="rnd">
              <a:solidFill>
                <a:schemeClr val="bg1">
                  <a:lumMod val="6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id-ID" sz="2400"/>
            </a:p>
          </p:txBody>
        </p:sp>
        <p:sp>
          <p:nvSpPr>
            <p:cNvPr id="13" name="Rectangle 28"/>
            <p:cNvSpPr>
              <a:spLocks noChangeArrowheads="1"/>
            </p:cNvSpPr>
            <p:nvPr/>
          </p:nvSpPr>
          <p:spPr bwMode="auto">
            <a:xfrm>
              <a:off x="3657600" y="4248151"/>
              <a:ext cx="122238" cy="61913"/>
            </a:xfrm>
            <a:prstGeom prst="rect">
              <a:avLst/>
            </a:prstGeom>
            <a:noFill/>
            <a:ln w="12700" cap="rnd">
              <a:solidFill>
                <a:schemeClr val="bg1">
                  <a:lumMod val="6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id-ID" sz="2400"/>
            </a:p>
          </p:txBody>
        </p:sp>
        <p:sp>
          <p:nvSpPr>
            <p:cNvPr id="14" name="Rectangle 29"/>
            <p:cNvSpPr>
              <a:spLocks noChangeArrowheads="1"/>
            </p:cNvSpPr>
            <p:nvPr/>
          </p:nvSpPr>
          <p:spPr bwMode="auto">
            <a:xfrm>
              <a:off x="3444875" y="4370388"/>
              <a:ext cx="122238" cy="60325"/>
            </a:xfrm>
            <a:prstGeom prst="rect">
              <a:avLst/>
            </a:prstGeom>
            <a:noFill/>
            <a:ln w="12700" cap="rnd">
              <a:solidFill>
                <a:schemeClr val="bg1">
                  <a:lumMod val="6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id-ID" sz="2400"/>
            </a:p>
          </p:txBody>
        </p:sp>
        <p:sp>
          <p:nvSpPr>
            <p:cNvPr id="15" name="Oval 30"/>
            <p:cNvSpPr>
              <a:spLocks noChangeArrowheads="1"/>
            </p:cNvSpPr>
            <p:nvPr/>
          </p:nvSpPr>
          <p:spPr bwMode="auto">
            <a:xfrm>
              <a:off x="3840163" y="4673601"/>
              <a:ext cx="122238" cy="122238"/>
            </a:xfrm>
            <a:prstGeom prst="ellipse">
              <a:avLst/>
            </a:prstGeom>
            <a:noFill/>
            <a:ln w="12700" cap="rnd">
              <a:solidFill>
                <a:schemeClr val="bg1">
                  <a:lumMod val="6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id-ID" sz="2400"/>
            </a:p>
          </p:txBody>
        </p:sp>
        <p:sp>
          <p:nvSpPr>
            <p:cNvPr id="16" name="Oval 31"/>
            <p:cNvSpPr>
              <a:spLocks noChangeArrowheads="1"/>
            </p:cNvSpPr>
            <p:nvPr/>
          </p:nvSpPr>
          <p:spPr bwMode="auto">
            <a:xfrm>
              <a:off x="3657600" y="4673601"/>
              <a:ext cx="122238" cy="122238"/>
            </a:xfrm>
            <a:prstGeom prst="ellipse">
              <a:avLst/>
            </a:prstGeom>
            <a:noFill/>
            <a:ln w="12700" cap="rnd">
              <a:solidFill>
                <a:schemeClr val="bg1">
                  <a:lumMod val="6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id-ID" sz="2400"/>
            </a:p>
          </p:txBody>
        </p:sp>
        <p:sp>
          <p:nvSpPr>
            <p:cNvPr id="17" name="Oval 32"/>
            <p:cNvSpPr>
              <a:spLocks noChangeArrowheads="1"/>
            </p:cNvSpPr>
            <p:nvPr/>
          </p:nvSpPr>
          <p:spPr bwMode="auto">
            <a:xfrm>
              <a:off x="3444875" y="4673601"/>
              <a:ext cx="122238" cy="122238"/>
            </a:xfrm>
            <a:prstGeom prst="ellipse">
              <a:avLst/>
            </a:prstGeom>
            <a:noFill/>
            <a:ln w="12700" cap="rnd">
              <a:solidFill>
                <a:schemeClr val="bg1">
                  <a:lumMod val="6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id-ID" sz="2400"/>
            </a:p>
          </p:txBody>
        </p:sp>
      </p:grpSp>
      <p:sp>
        <p:nvSpPr>
          <p:cNvPr id="18" name="TextBox 17"/>
          <p:cNvSpPr txBox="1"/>
          <p:nvPr/>
        </p:nvSpPr>
        <p:spPr>
          <a:xfrm>
            <a:off x="970793" y="515455"/>
            <a:ext cx="5092100" cy="400110"/>
          </a:xfrm>
          <a:prstGeom prst="rect">
            <a:avLst/>
          </a:prstGeom>
          <a:noFill/>
        </p:spPr>
        <p:txBody>
          <a:bodyPr wrap="none" rtlCol="0">
            <a:spAutoFit/>
          </a:bodyPr>
          <a:lstStyle/>
          <a:p>
            <a:r>
              <a:rPr lang="zh-CN" altLang="en-US" sz="2000" dirty="0">
                <a:solidFill>
                  <a:schemeClr val="tx1">
                    <a:lumMod val="50000"/>
                    <a:lumOff val="50000"/>
                  </a:schemeClr>
                </a:solidFill>
              </a:rPr>
              <a:t>行为</a:t>
            </a:r>
            <a:r>
              <a:rPr lang="en-US" altLang="zh-CN" sz="2000" dirty="0">
                <a:solidFill>
                  <a:schemeClr val="tx1">
                    <a:lumMod val="50000"/>
                    <a:lumOff val="50000"/>
                  </a:schemeClr>
                </a:solidFill>
              </a:rPr>
              <a:t>-&gt;</a:t>
            </a:r>
            <a:r>
              <a:rPr lang="zh-CN" altLang="en-US" sz="2000" dirty="0">
                <a:solidFill>
                  <a:schemeClr val="tx1">
                    <a:lumMod val="50000"/>
                    <a:lumOff val="50000"/>
                  </a:schemeClr>
                </a:solidFill>
              </a:rPr>
              <a:t>事件</a:t>
            </a:r>
            <a:r>
              <a:rPr lang="en-US" altLang="zh-CN" sz="2000" dirty="0">
                <a:solidFill>
                  <a:schemeClr val="tx1">
                    <a:lumMod val="50000"/>
                    <a:lumOff val="50000"/>
                  </a:schemeClr>
                </a:solidFill>
              </a:rPr>
              <a:t>-&gt;</a:t>
            </a:r>
            <a:r>
              <a:rPr lang="zh-CN" altLang="en-US" sz="2000" dirty="0">
                <a:solidFill>
                  <a:schemeClr val="tx1">
                    <a:lumMod val="50000"/>
                    <a:lumOff val="50000"/>
                  </a:schemeClr>
                </a:solidFill>
              </a:rPr>
              <a:t>概览</a:t>
            </a:r>
            <a:r>
              <a:rPr lang="en-US" altLang="zh-CN" sz="2000" dirty="0">
                <a:solidFill>
                  <a:schemeClr val="tx1">
                    <a:lumMod val="50000"/>
                    <a:lumOff val="50000"/>
                  </a:schemeClr>
                </a:solidFill>
              </a:rPr>
              <a:t>-&gt;Google Website Translator</a:t>
            </a:r>
          </a:p>
        </p:txBody>
      </p:sp>
      <p:cxnSp>
        <p:nvCxnSpPr>
          <p:cNvPr id="19" name="Straight Connector 187"/>
          <p:cNvCxnSpPr/>
          <p:nvPr/>
        </p:nvCxnSpPr>
        <p:spPr>
          <a:xfrm>
            <a:off x="970793" y="915565"/>
            <a:ext cx="5092100" cy="1"/>
          </a:xfrm>
          <a:prstGeom prst="line">
            <a:avLst/>
          </a:prstGeom>
          <a:ln w="12700">
            <a:solidFill>
              <a:srgbClr val="2C3460"/>
            </a:solidFill>
          </a:ln>
        </p:spPr>
        <p:style>
          <a:lnRef idx="1">
            <a:schemeClr val="accent1"/>
          </a:lnRef>
          <a:fillRef idx="0">
            <a:schemeClr val="accent1"/>
          </a:fillRef>
          <a:effectRef idx="0">
            <a:schemeClr val="accent1"/>
          </a:effectRef>
          <a:fontRef idx="minor">
            <a:schemeClr val="tx1"/>
          </a:fontRef>
        </p:style>
      </p:cxnSp>
      <p:pic>
        <p:nvPicPr>
          <p:cNvPr id="22" name="图片 21"/>
          <p:cNvPicPr>
            <a:picLocks noChangeAspect="1"/>
          </p:cNvPicPr>
          <p:nvPr/>
        </p:nvPicPr>
        <p:blipFill>
          <a:blip r:embed="rId3" cstate="print"/>
          <a:stretch>
            <a:fillRect/>
          </a:stretch>
        </p:blipFill>
        <p:spPr>
          <a:xfrm>
            <a:off x="2012950" y="1491630"/>
            <a:ext cx="7071995" cy="3265805"/>
          </a:xfrm>
          <a:prstGeom prst="rect">
            <a:avLst/>
          </a:prstGeom>
        </p:spPr>
      </p:pic>
      <p:pic>
        <p:nvPicPr>
          <p:cNvPr id="23" name="图片 22"/>
          <p:cNvPicPr>
            <a:picLocks noChangeAspect="1"/>
          </p:cNvPicPr>
          <p:nvPr/>
        </p:nvPicPr>
        <p:blipFill>
          <a:blip r:embed="rId4" cstate="print"/>
          <a:stretch>
            <a:fillRect/>
          </a:stretch>
        </p:blipFill>
        <p:spPr>
          <a:xfrm>
            <a:off x="18293" y="1213371"/>
            <a:ext cx="2023110" cy="3516630"/>
          </a:xfrm>
          <a:prstGeom prst="rect">
            <a:avLst/>
          </a:prstGeom>
        </p:spPr>
      </p:pic>
    </p:spTree>
    <p:extLst>
      <p:ext uri="{BB962C8B-B14F-4D97-AF65-F5344CB8AC3E}">
        <p14:creationId xmlns:p14="http://schemas.microsoft.com/office/powerpoint/2010/main" val="1851153015"/>
      </p:ext>
    </p:ext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A_矩形 2"/>
          <p:cNvSpPr/>
          <p:nvPr>
            <p:custDataLst>
              <p:tags r:id="rId2"/>
            </p:custDataLst>
          </p:nvPr>
        </p:nvSpPr>
        <p:spPr>
          <a:xfrm>
            <a:off x="1143001" y="2033588"/>
            <a:ext cx="1179910" cy="1152525"/>
          </a:xfrm>
          <a:prstGeom prst="rect">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r">
              <a:defRPr/>
            </a:pPr>
            <a:r>
              <a:rPr lang="en-US" altLang="zh-CN" sz="4500" dirty="0" smtClean="0">
                <a:solidFill>
                  <a:srgbClr val="FCFCFC"/>
                </a:solidFill>
                <a:latin typeface="Gungsuh" panose="02030600000101010101" pitchFamily="18" charset="-127"/>
              </a:rPr>
              <a:t>03</a:t>
            </a:r>
            <a:endParaRPr lang="zh-CN" altLang="en-US" sz="4500" dirty="0">
              <a:solidFill>
                <a:srgbClr val="FCFCFC"/>
              </a:solidFill>
              <a:latin typeface="Gungsuh" panose="02030600000101010101" pitchFamily="18" charset="-127"/>
            </a:endParaRPr>
          </a:p>
        </p:txBody>
      </p:sp>
      <p:sp>
        <p:nvSpPr>
          <p:cNvPr id="4" name="PA_文本框 3"/>
          <p:cNvSpPr txBox="1"/>
          <p:nvPr>
            <p:custDataLst>
              <p:tags r:id="rId3"/>
            </p:custDataLst>
          </p:nvPr>
        </p:nvSpPr>
        <p:spPr>
          <a:xfrm>
            <a:off x="1095376" y="2045494"/>
            <a:ext cx="1227535" cy="300038"/>
          </a:xfrm>
          <a:prstGeom prst="rect">
            <a:avLst/>
          </a:prstGeom>
          <a:noFill/>
        </p:spPr>
        <p:txBody>
          <a:bodyPr lIns="0" tIns="34290" rIns="0" bIns="34290"/>
          <a:lstStyle/>
          <a:p>
            <a:pPr algn="r">
              <a:defRPr/>
            </a:pPr>
            <a:r>
              <a:rPr lang="en-US" altLang="zh-CN" sz="1500" spc="375" dirty="0">
                <a:solidFill>
                  <a:srgbClr val="FCFCFC"/>
                </a:solidFill>
                <a:latin typeface="Gungsuh" panose="02030600000101010101" pitchFamily="18" charset="-127"/>
              </a:rPr>
              <a:t>PART</a:t>
            </a:r>
            <a:endParaRPr lang="zh-CN" altLang="en-US" sz="1500" spc="375" dirty="0">
              <a:solidFill>
                <a:srgbClr val="FCFCFC"/>
              </a:solidFill>
              <a:latin typeface="Gungsuh" panose="02030600000101010101" pitchFamily="18" charset="-127"/>
            </a:endParaRPr>
          </a:p>
        </p:txBody>
      </p:sp>
      <p:sp>
        <p:nvSpPr>
          <p:cNvPr id="5" name="PA_文本框 4"/>
          <p:cNvSpPr txBox="1"/>
          <p:nvPr>
            <p:custDataLst>
              <p:tags r:id="rId4"/>
            </p:custDataLst>
          </p:nvPr>
        </p:nvSpPr>
        <p:spPr>
          <a:xfrm>
            <a:off x="2322911" y="2234803"/>
            <a:ext cx="5678090" cy="852488"/>
          </a:xfrm>
          <a:prstGeom prst="rect">
            <a:avLst/>
          </a:prstGeom>
          <a:noFill/>
        </p:spPr>
        <p:txBody>
          <a:bodyPr lIns="68580" tIns="34290" rIns="270000" bIns="34290">
            <a:normAutofit/>
          </a:bodyPr>
          <a:lstStyle/>
          <a:p>
            <a:pPr algn="ctr">
              <a:lnSpc>
                <a:spcPct val="120000"/>
              </a:lnSpc>
              <a:defRPr/>
            </a:pPr>
            <a:r>
              <a:rPr lang="zh-CN" altLang="en-US" sz="3600" dirty="0" smtClean="0">
                <a:latin typeface="+mn-ea"/>
              </a:rPr>
              <a:t>谷歌其他补充软件</a:t>
            </a:r>
            <a:endParaRPr lang="zh-CN" altLang="en-US" sz="3600" dirty="0">
              <a:latin typeface="+mn-ea"/>
            </a:endParaRPr>
          </a:p>
        </p:txBody>
      </p:sp>
      <p:cxnSp>
        <p:nvCxnSpPr>
          <p:cNvPr id="10" name="PA_直接连接符 9"/>
          <p:cNvCxnSpPr/>
          <p:nvPr>
            <p:custDataLst>
              <p:tags r:id="rId5"/>
            </p:custDataLst>
          </p:nvPr>
        </p:nvCxnSpPr>
        <p:spPr>
          <a:xfrm>
            <a:off x="2612572" y="2886075"/>
            <a:ext cx="5388428" cy="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PA_矩形 1"/>
          <p:cNvSpPr/>
          <p:nvPr>
            <p:custDataLst>
              <p:tags r:id="rId6"/>
            </p:custDataLst>
          </p:nvPr>
        </p:nvSpPr>
        <p:spPr>
          <a:xfrm>
            <a:off x="2370536" y="2952750"/>
            <a:ext cx="5378053" cy="623248"/>
          </a:xfrm>
          <a:prstGeom prst="rect">
            <a:avLst/>
          </a:prstGeom>
        </p:spPr>
        <p:txBody>
          <a:bodyPr lIns="68580" tIns="34290" rIns="68580" bIns="34290">
            <a:spAutoFit/>
          </a:bodyPr>
          <a:lstStyle/>
          <a:p>
            <a:pPr algn="ctr">
              <a:defRPr/>
            </a:pPr>
            <a:r>
              <a:rPr lang="en-US" altLang="zh-CN" dirty="0" smtClean="0">
                <a:solidFill>
                  <a:schemeClr val="bg1">
                    <a:lumMod val="65000"/>
                  </a:schemeClr>
                </a:solidFill>
                <a:latin typeface="Gungsuh" panose="02030600000101010101" pitchFamily="18" charset="-127"/>
              </a:rPr>
              <a:t>Google Flights</a:t>
            </a:r>
          </a:p>
          <a:p>
            <a:pPr algn="ctr">
              <a:defRPr/>
            </a:pPr>
            <a:r>
              <a:rPr lang="en-US" altLang="zh-CN" dirty="0" smtClean="0">
                <a:solidFill>
                  <a:schemeClr val="bg1">
                    <a:lumMod val="65000"/>
                  </a:schemeClr>
                </a:solidFill>
                <a:latin typeface="Gungsuh" panose="02030600000101010101" pitchFamily="18" charset="-127"/>
              </a:rPr>
              <a:t>Google Alerts</a:t>
            </a:r>
            <a:endParaRPr lang="en-US" altLang="zh-CN" dirty="0">
              <a:solidFill>
                <a:schemeClr val="bg1">
                  <a:lumMod val="65000"/>
                </a:schemeClr>
              </a:solidFill>
              <a:latin typeface="Gungsuh" panose="02030600000101010101" pitchFamily="18" charset="-127"/>
            </a:endParaRPr>
          </a:p>
        </p:txBody>
      </p:sp>
    </p:spTree>
    <p:custDataLst>
      <p:tags r:id="rId1"/>
    </p:custDataLst>
    <p:extLst>
      <p:ext uri="{BB962C8B-B14F-4D97-AF65-F5344CB8AC3E}">
        <p14:creationId xmlns:p14="http://schemas.microsoft.com/office/powerpoint/2010/main" val="391490072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22" presetClass="entr" presetSubtype="8"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par>
                                <p:cTn id="13" presetID="42"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1000"/>
                                        <p:tgtEl>
                                          <p:spTgt spid="5"/>
                                        </p:tgtEl>
                                      </p:cBhvr>
                                    </p:animEffect>
                                    <p:anim calcmode="lin" valueType="num">
                                      <p:cBhvr>
                                        <p:cTn id="16" dur="1000" fill="hold"/>
                                        <p:tgtEl>
                                          <p:spTgt spid="5"/>
                                        </p:tgtEl>
                                        <p:attrNameLst>
                                          <p:attrName>ppt_x</p:attrName>
                                        </p:attrNameLst>
                                      </p:cBhvr>
                                      <p:tavLst>
                                        <p:tav tm="0">
                                          <p:val>
                                            <p:strVal val="#ppt_x"/>
                                          </p:val>
                                        </p:tav>
                                        <p:tav tm="100000">
                                          <p:val>
                                            <p:strVal val="#ppt_x"/>
                                          </p:val>
                                        </p:tav>
                                      </p:tavLst>
                                    </p:anim>
                                    <p:anim calcmode="lin" valueType="num">
                                      <p:cBhvr>
                                        <p:cTn id="17" dur="1000" fill="hold"/>
                                        <p:tgtEl>
                                          <p:spTgt spid="5"/>
                                        </p:tgtEl>
                                        <p:attrNameLst>
                                          <p:attrName>ppt_y</p:attrName>
                                        </p:attrNameLst>
                                      </p:cBhvr>
                                      <p:tavLst>
                                        <p:tav tm="0">
                                          <p:val>
                                            <p:strVal val="#ppt_y+.1"/>
                                          </p:val>
                                        </p:tav>
                                        <p:tav tm="100000">
                                          <p:val>
                                            <p:strVal val="#ppt_y"/>
                                          </p:val>
                                        </p:tav>
                                      </p:tavLst>
                                    </p:anim>
                                  </p:childTnLst>
                                </p:cTn>
                              </p:par>
                              <p:par>
                                <p:cTn id="18" presetID="22" presetClass="entr" presetSubtype="8" fill="hold" nodeType="with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wipe(left)">
                                      <p:cBhvr>
                                        <p:cTn id="20" dur="500"/>
                                        <p:tgtEl>
                                          <p:spTgt spid="10"/>
                                        </p:tgtEl>
                                      </p:cBhvr>
                                    </p:animEffect>
                                  </p:childTnLst>
                                </p:cTn>
                              </p:par>
                              <p:par>
                                <p:cTn id="21" presetID="42" presetClass="entr" presetSubtype="0" fill="hold" grpId="0" nodeType="with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fade">
                                      <p:cBhvr>
                                        <p:cTn id="23" dur="1000"/>
                                        <p:tgtEl>
                                          <p:spTgt spid="2"/>
                                        </p:tgtEl>
                                      </p:cBhvr>
                                    </p:animEffect>
                                    <p:anim calcmode="lin" valueType="num">
                                      <p:cBhvr>
                                        <p:cTn id="24" dur="1000" fill="hold"/>
                                        <p:tgtEl>
                                          <p:spTgt spid="2"/>
                                        </p:tgtEl>
                                        <p:attrNameLst>
                                          <p:attrName>ppt_x</p:attrName>
                                        </p:attrNameLst>
                                      </p:cBhvr>
                                      <p:tavLst>
                                        <p:tav tm="0">
                                          <p:val>
                                            <p:strVal val="#ppt_x"/>
                                          </p:val>
                                        </p:tav>
                                        <p:tav tm="100000">
                                          <p:val>
                                            <p:strVal val="#ppt_x"/>
                                          </p:val>
                                        </p:tav>
                                      </p:tavLst>
                                    </p:anim>
                                    <p:anim calcmode="lin" valueType="num">
                                      <p:cBhvr>
                                        <p:cTn id="25"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autoUpdateAnimBg="0"/>
      <p:bldP spid="4" grpId="0"/>
      <p:bldP spid="5" grpId="0" animBg="1" autoUpdateAnimBg="0"/>
      <p:bldP spid="2" grpId="0" animBg="1" autoUpdateAnimBg="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1">
            <a:extLst>
              <a:ext uri="{FF2B5EF4-FFF2-40B4-BE49-F238E27FC236}">
                <a16:creationId xmlns="" xmlns:a16="http://schemas.microsoft.com/office/drawing/2014/main" id="{ED5E5535-B29E-47D2-A884-8C56A424BF82}"/>
              </a:ext>
            </a:extLst>
          </p:cNvPr>
          <p:cNvSpPr txBox="1"/>
          <p:nvPr/>
        </p:nvSpPr>
        <p:spPr>
          <a:xfrm>
            <a:off x="770499" y="1275606"/>
            <a:ext cx="2866905" cy="2743059"/>
          </a:xfrm>
          <a:prstGeom prst="rect">
            <a:avLst/>
          </a:prstGeom>
          <a:noFill/>
        </p:spPr>
        <p:txBody>
          <a:bodyPr wrap="square" lIns="0" tIns="0" rIns="0" bIns="34290" rtlCol="0">
            <a:spAutoFit/>
          </a:bodyPr>
          <a:lstStyle/>
          <a:p>
            <a:r>
              <a:rPr lang="zh-CN" altLang="en-US" sz="1600" dirty="0" smtClean="0">
                <a:solidFill>
                  <a:srgbClr val="727171"/>
                </a:solidFill>
                <a:cs typeface="+mn-ea"/>
                <a:sym typeface="+mn-lt"/>
              </a:rPr>
              <a:t>翻译案例：</a:t>
            </a:r>
            <a:r>
              <a:rPr lang="zh-CN" altLang="en-US" sz="1600" dirty="0">
                <a:solidFill>
                  <a:srgbClr val="727171"/>
                </a:solidFill>
                <a:cs typeface="+mn-ea"/>
              </a:rPr>
              <a:t>这家酒店拥有</a:t>
            </a:r>
            <a:r>
              <a:rPr lang="zh-CN" altLang="en-US" sz="1600" b="1" dirty="0">
                <a:solidFill>
                  <a:srgbClr val="727171"/>
                </a:solidFill>
                <a:cs typeface="+mn-ea"/>
              </a:rPr>
              <a:t>混合宿舍</a:t>
            </a:r>
            <a:r>
              <a:rPr lang="zh-CN" altLang="en-US" sz="1600" dirty="0">
                <a:solidFill>
                  <a:srgbClr val="727171"/>
                </a:solidFill>
                <a:cs typeface="+mn-ea"/>
              </a:rPr>
              <a:t>和女性专用宿舍，</a:t>
            </a:r>
            <a:r>
              <a:rPr lang="zh-CN" altLang="en-US" sz="1600" b="1" dirty="0">
                <a:solidFill>
                  <a:srgbClr val="727171"/>
                </a:solidFill>
                <a:cs typeface="+mn-ea"/>
              </a:rPr>
              <a:t>最多可容纳 </a:t>
            </a:r>
            <a:r>
              <a:rPr lang="en-US" altLang="zh-CN" sz="1600" b="1" dirty="0">
                <a:solidFill>
                  <a:srgbClr val="727171"/>
                </a:solidFill>
                <a:cs typeface="+mn-ea"/>
              </a:rPr>
              <a:t>8 </a:t>
            </a:r>
            <a:r>
              <a:rPr lang="zh-CN" altLang="en-US" sz="1600" b="1" dirty="0">
                <a:solidFill>
                  <a:srgbClr val="727171"/>
                </a:solidFill>
                <a:cs typeface="+mn-ea"/>
              </a:rPr>
              <a:t>位客人</a:t>
            </a:r>
            <a:r>
              <a:rPr lang="zh-CN" altLang="en-US" sz="1600" dirty="0">
                <a:solidFill>
                  <a:srgbClr val="727171"/>
                </a:solidFill>
                <a:cs typeface="+mn-ea"/>
              </a:rPr>
              <a:t>，客房内设有浴室。所有客房均提供免费 </a:t>
            </a:r>
            <a:r>
              <a:rPr lang="en-US" altLang="zh-CN" sz="1600" dirty="0">
                <a:solidFill>
                  <a:srgbClr val="727171"/>
                </a:solidFill>
                <a:cs typeface="+mn-ea"/>
              </a:rPr>
              <a:t>Wi-Fi</a:t>
            </a:r>
            <a:r>
              <a:rPr lang="zh-CN" altLang="en-US" sz="1600" dirty="0">
                <a:solidFill>
                  <a:srgbClr val="727171"/>
                </a:solidFill>
                <a:cs typeface="+mn-ea"/>
              </a:rPr>
              <a:t>、储物柜和带隐私屏障的双层床。私人客房设有平板电视和休息区，套房设有独立的起居室。</a:t>
            </a:r>
          </a:p>
          <a:p>
            <a:r>
              <a:rPr lang="zh-CN" altLang="en-US" sz="1600" dirty="0">
                <a:solidFill>
                  <a:srgbClr val="727171"/>
                </a:solidFill>
                <a:cs typeface="+mn-ea"/>
              </a:rPr>
              <a:t>提供免费</a:t>
            </a:r>
            <a:r>
              <a:rPr lang="zh-CN" altLang="en-US" sz="1600" b="1" dirty="0">
                <a:solidFill>
                  <a:srgbClr val="727171"/>
                </a:solidFill>
                <a:cs typeface="+mn-ea"/>
              </a:rPr>
              <a:t>欧陆式早餐</a:t>
            </a:r>
            <a:r>
              <a:rPr lang="zh-CN" altLang="en-US" sz="1600" dirty="0">
                <a:solidFill>
                  <a:srgbClr val="727171"/>
                </a:solidFill>
                <a:cs typeface="+mn-ea"/>
              </a:rPr>
              <a:t>。其他设施包括现代美式</a:t>
            </a:r>
            <a:r>
              <a:rPr lang="en-US" altLang="zh-CN" sz="1600" dirty="0">
                <a:solidFill>
                  <a:srgbClr val="727171"/>
                </a:solidFill>
                <a:cs typeface="+mn-ea"/>
              </a:rPr>
              <a:t>/</a:t>
            </a:r>
            <a:r>
              <a:rPr lang="zh-CN" altLang="en-US" sz="1600" dirty="0">
                <a:solidFill>
                  <a:srgbClr val="727171"/>
                </a:solidFill>
                <a:cs typeface="+mn-ea"/>
              </a:rPr>
              <a:t>以色列餐厅、别致的鸡尾酒吧、电视休息室、屋顶泳池和人气酒吧。</a:t>
            </a:r>
          </a:p>
        </p:txBody>
      </p:sp>
      <p:sp>
        <p:nvSpPr>
          <p:cNvPr id="28" name="矩形 27">
            <a:extLst>
              <a:ext uri="{FF2B5EF4-FFF2-40B4-BE49-F238E27FC236}">
                <a16:creationId xmlns="" xmlns:a16="http://schemas.microsoft.com/office/drawing/2014/main" id="{DE4850A2-2AA6-4F6F-AD15-A95BDB4AB2ED}"/>
              </a:ext>
            </a:extLst>
          </p:cNvPr>
          <p:cNvSpPr/>
          <p:nvPr/>
        </p:nvSpPr>
        <p:spPr>
          <a:xfrm>
            <a:off x="301716" y="295499"/>
            <a:ext cx="1412785" cy="3259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10" name="TextBox 3">
            <a:extLst>
              <a:ext uri="{FF2B5EF4-FFF2-40B4-BE49-F238E27FC236}">
                <a16:creationId xmlns="" xmlns:a16="http://schemas.microsoft.com/office/drawing/2014/main" id="{0D2FAFB6-9C56-4C0C-9B5D-99E321164AD7}"/>
              </a:ext>
            </a:extLst>
          </p:cNvPr>
          <p:cNvSpPr txBox="1"/>
          <p:nvPr/>
        </p:nvSpPr>
        <p:spPr>
          <a:xfrm>
            <a:off x="563239" y="248155"/>
            <a:ext cx="2040174" cy="400110"/>
          </a:xfrm>
          <a:prstGeom prst="rect">
            <a:avLst/>
          </a:prstGeom>
          <a:noFill/>
        </p:spPr>
        <p:txBody>
          <a:bodyPr wrap="none" rtlCol="0">
            <a:spAutoFit/>
          </a:bodyPr>
          <a:lstStyle/>
          <a:p>
            <a:r>
              <a:rPr lang="en-US" altLang="zh-CN" sz="2000" dirty="0" smtClean="0">
                <a:solidFill>
                  <a:schemeClr val="accent1"/>
                </a:solidFill>
                <a:cs typeface="+mn-ea"/>
                <a:sym typeface="+mn-lt"/>
              </a:rPr>
              <a:t>3.1 </a:t>
            </a:r>
            <a:r>
              <a:rPr lang="en-US" altLang="zh-CN" sz="2000" dirty="0">
                <a:solidFill>
                  <a:schemeClr val="accent1"/>
                </a:solidFill>
                <a:cs typeface="+mn-ea"/>
                <a:sym typeface="+mn-lt"/>
              </a:rPr>
              <a:t>Google </a:t>
            </a:r>
            <a:r>
              <a:rPr lang="en-US" altLang="zh-CN" sz="2000" dirty="0" smtClean="0">
                <a:solidFill>
                  <a:schemeClr val="accent1"/>
                </a:solidFill>
                <a:cs typeface="+mn-ea"/>
                <a:sym typeface="+mn-lt"/>
              </a:rPr>
              <a:t>Flights</a:t>
            </a:r>
            <a:endParaRPr lang="en-US" altLang="zh-CN" sz="2000" dirty="0">
              <a:solidFill>
                <a:schemeClr val="accent1"/>
              </a:solidFill>
              <a:cs typeface="+mn-ea"/>
              <a:sym typeface="+mn-lt"/>
            </a:endParaRPr>
          </a:p>
        </p:txBody>
      </p:sp>
      <p:sp>
        <p:nvSpPr>
          <p:cNvPr id="13" name="矩形 12"/>
          <p:cNvSpPr/>
          <p:nvPr/>
        </p:nvSpPr>
        <p:spPr>
          <a:xfrm>
            <a:off x="4716016" y="238854"/>
            <a:ext cx="2614114" cy="276999"/>
          </a:xfrm>
          <a:prstGeom prst="rect">
            <a:avLst/>
          </a:prstGeom>
        </p:spPr>
        <p:txBody>
          <a:bodyPr wrap="none">
            <a:spAutoFit/>
          </a:bodyPr>
          <a:lstStyle/>
          <a:p>
            <a:r>
              <a:rPr lang="en-US" altLang="zh-CN" sz="1200" dirty="0">
                <a:hlinkClick r:id="rId3"/>
              </a:rPr>
              <a:t>https://www.google.com/flights?hl=en</a:t>
            </a:r>
            <a:endParaRPr lang="zh-CN" altLang="en-US" sz="1200" dirty="0"/>
          </a:p>
        </p:txBody>
      </p:sp>
      <p:grpSp>
        <p:nvGrpSpPr>
          <p:cNvPr id="37" name="Group 170"/>
          <p:cNvGrpSpPr/>
          <p:nvPr/>
        </p:nvGrpSpPr>
        <p:grpSpPr>
          <a:xfrm>
            <a:off x="684779" y="754113"/>
            <a:ext cx="286865" cy="286865"/>
            <a:chOff x="3263900" y="4037013"/>
            <a:chExt cx="879475" cy="879475"/>
          </a:xfrm>
        </p:grpSpPr>
        <p:sp>
          <p:nvSpPr>
            <p:cNvPr id="38" name="Rectangle 20"/>
            <p:cNvSpPr>
              <a:spLocks noChangeArrowheads="1"/>
            </p:cNvSpPr>
            <p:nvPr/>
          </p:nvSpPr>
          <p:spPr bwMode="auto">
            <a:xfrm>
              <a:off x="3263900" y="4037013"/>
              <a:ext cx="879475" cy="879475"/>
            </a:xfrm>
            <a:prstGeom prst="rect">
              <a:avLst/>
            </a:prstGeom>
            <a:noFill/>
            <a:ln w="12700" cap="rnd">
              <a:solidFill>
                <a:schemeClr val="bg1">
                  <a:lumMod val="6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id-ID" sz="2400"/>
            </a:p>
          </p:txBody>
        </p:sp>
        <p:sp>
          <p:nvSpPr>
            <p:cNvPr id="39" name="Line 21"/>
            <p:cNvSpPr>
              <a:spLocks noChangeShapeType="1"/>
            </p:cNvSpPr>
            <p:nvPr/>
          </p:nvSpPr>
          <p:spPr bwMode="auto">
            <a:xfrm flipV="1">
              <a:off x="3719513" y="4310063"/>
              <a:ext cx="0" cy="261938"/>
            </a:xfrm>
            <a:prstGeom prst="line">
              <a:avLst/>
            </a:prstGeom>
            <a:noFill/>
            <a:ln w="12700" cap="rnd">
              <a:solidFill>
                <a:schemeClr val="bg1">
                  <a:lumMod val="65000"/>
                </a:schemeClr>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id-ID" sz="2400"/>
            </a:p>
          </p:txBody>
        </p:sp>
        <p:sp>
          <p:nvSpPr>
            <p:cNvPr id="40" name="Line 22"/>
            <p:cNvSpPr>
              <a:spLocks noChangeShapeType="1"/>
            </p:cNvSpPr>
            <p:nvPr/>
          </p:nvSpPr>
          <p:spPr bwMode="auto">
            <a:xfrm flipV="1">
              <a:off x="3900488" y="4492626"/>
              <a:ext cx="0" cy="79375"/>
            </a:xfrm>
            <a:prstGeom prst="line">
              <a:avLst/>
            </a:prstGeom>
            <a:noFill/>
            <a:ln w="12700" cap="rnd">
              <a:solidFill>
                <a:schemeClr val="bg1">
                  <a:lumMod val="65000"/>
                </a:schemeClr>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id-ID" sz="2400"/>
            </a:p>
          </p:txBody>
        </p:sp>
        <p:sp>
          <p:nvSpPr>
            <p:cNvPr id="41" name="Line 23"/>
            <p:cNvSpPr>
              <a:spLocks noChangeShapeType="1"/>
            </p:cNvSpPr>
            <p:nvPr/>
          </p:nvSpPr>
          <p:spPr bwMode="auto">
            <a:xfrm flipV="1">
              <a:off x="3506788" y="4149726"/>
              <a:ext cx="0" cy="220663"/>
            </a:xfrm>
            <a:prstGeom prst="line">
              <a:avLst/>
            </a:prstGeom>
            <a:noFill/>
            <a:ln w="12700" cap="rnd">
              <a:solidFill>
                <a:schemeClr val="bg1">
                  <a:lumMod val="65000"/>
                </a:schemeClr>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id-ID" sz="2400"/>
            </a:p>
          </p:txBody>
        </p:sp>
        <p:sp>
          <p:nvSpPr>
            <p:cNvPr id="42" name="Line 24"/>
            <p:cNvSpPr>
              <a:spLocks noChangeShapeType="1"/>
            </p:cNvSpPr>
            <p:nvPr/>
          </p:nvSpPr>
          <p:spPr bwMode="auto">
            <a:xfrm flipV="1">
              <a:off x="3506788" y="4430713"/>
              <a:ext cx="0" cy="141288"/>
            </a:xfrm>
            <a:prstGeom prst="line">
              <a:avLst/>
            </a:prstGeom>
            <a:noFill/>
            <a:ln w="12700" cap="rnd">
              <a:solidFill>
                <a:schemeClr val="bg1">
                  <a:lumMod val="65000"/>
                </a:schemeClr>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id-ID" sz="2400"/>
            </a:p>
          </p:txBody>
        </p:sp>
        <p:sp>
          <p:nvSpPr>
            <p:cNvPr id="43" name="Line 25"/>
            <p:cNvSpPr>
              <a:spLocks noChangeShapeType="1"/>
            </p:cNvSpPr>
            <p:nvPr/>
          </p:nvSpPr>
          <p:spPr bwMode="auto">
            <a:xfrm flipV="1">
              <a:off x="3900488" y="4149726"/>
              <a:ext cx="0" cy="280988"/>
            </a:xfrm>
            <a:prstGeom prst="line">
              <a:avLst/>
            </a:prstGeom>
            <a:noFill/>
            <a:ln w="12700" cap="rnd">
              <a:solidFill>
                <a:schemeClr val="bg1">
                  <a:lumMod val="65000"/>
                </a:schemeClr>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id-ID" sz="2400"/>
            </a:p>
          </p:txBody>
        </p:sp>
        <p:sp>
          <p:nvSpPr>
            <p:cNvPr id="44" name="Line 26"/>
            <p:cNvSpPr>
              <a:spLocks noChangeShapeType="1"/>
            </p:cNvSpPr>
            <p:nvPr/>
          </p:nvSpPr>
          <p:spPr bwMode="auto">
            <a:xfrm flipV="1">
              <a:off x="3719513" y="4149726"/>
              <a:ext cx="0" cy="98425"/>
            </a:xfrm>
            <a:prstGeom prst="line">
              <a:avLst/>
            </a:prstGeom>
            <a:noFill/>
            <a:ln w="12700" cap="rnd">
              <a:solidFill>
                <a:schemeClr val="bg1">
                  <a:lumMod val="65000"/>
                </a:schemeClr>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id-ID" sz="2400"/>
            </a:p>
          </p:txBody>
        </p:sp>
        <p:sp>
          <p:nvSpPr>
            <p:cNvPr id="45" name="Rectangle 27"/>
            <p:cNvSpPr>
              <a:spLocks noChangeArrowheads="1"/>
            </p:cNvSpPr>
            <p:nvPr/>
          </p:nvSpPr>
          <p:spPr bwMode="auto">
            <a:xfrm>
              <a:off x="3840163" y="4430713"/>
              <a:ext cx="122238" cy="61913"/>
            </a:xfrm>
            <a:prstGeom prst="rect">
              <a:avLst/>
            </a:prstGeom>
            <a:noFill/>
            <a:ln w="12700" cap="rnd">
              <a:solidFill>
                <a:schemeClr val="bg1">
                  <a:lumMod val="6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id-ID" sz="2400"/>
            </a:p>
          </p:txBody>
        </p:sp>
        <p:sp>
          <p:nvSpPr>
            <p:cNvPr id="46" name="Rectangle 28"/>
            <p:cNvSpPr>
              <a:spLocks noChangeArrowheads="1"/>
            </p:cNvSpPr>
            <p:nvPr/>
          </p:nvSpPr>
          <p:spPr bwMode="auto">
            <a:xfrm>
              <a:off x="3657600" y="4248151"/>
              <a:ext cx="122238" cy="61913"/>
            </a:xfrm>
            <a:prstGeom prst="rect">
              <a:avLst/>
            </a:prstGeom>
            <a:noFill/>
            <a:ln w="12700" cap="rnd">
              <a:solidFill>
                <a:schemeClr val="bg1">
                  <a:lumMod val="6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id-ID" sz="2400"/>
            </a:p>
          </p:txBody>
        </p:sp>
        <p:sp>
          <p:nvSpPr>
            <p:cNvPr id="47" name="Rectangle 29"/>
            <p:cNvSpPr>
              <a:spLocks noChangeArrowheads="1"/>
            </p:cNvSpPr>
            <p:nvPr/>
          </p:nvSpPr>
          <p:spPr bwMode="auto">
            <a:xfrm>
              <a:off x="3444875" y="4370388"/>
              <a:ext cx="122238" cy="60325"/>
            </a:xfrm>
            <a:prstGeom prst="rect">
              <a:avLst/>
            </a:prstGeom>
            <a:noFill/>
            <a:ln w="12700" cap="rnd">
              <a:solidFill>
                <a:schemeClr val="bg1">
                  <a:lumMod val="6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id-ID" sz="2400"/>
            </a:p>
          </p:txBody>
        </p:sp>
        <p:sp>
          <p:nvSpPr>
            <p:cNvPr id="48" name="Oval 30"/>
            <p:cNvSpPr>
              <a:spLocks noChangeArrowheads="1"/>
            </p:cNvSpPr>
            <p:nvPr/>
          </p:nvSpPr>
          <p:spPr bwMode="auto">
            <a:xfrm>
              <a:off x="3840163" y="4673601"/>
              <a:ext cx="122238" cy="122238"/>
            </a:xfrm>
            <a:prstGeom prst="ellipse">
              <a:avLst/>
            </a:prstGeom>
            <a:noFill/>
            <a:ln w="12700" cap="rnd">
              <a:solidFill>
                <a:schemeClr val="bg1">
                  <a:lumMod val="6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id-ID" sz="2400"/>
            </a:p>
          </p:txBody>
        </p:sp>
        <p:sp>
          <p:nvSpPr>
            <p:cNvPr id="49" name="Oval 31"/>
            <p:cNvSpPr>
              <a:spLocks noChangeArrowheads="1"/>
            </p:cNvSpPr>
            <p:nvPr/>
          </p:nvSpPr>
          <p:spPr bwMode="auto">
            <a:xfrm>
              <a:off x="3657600" y="4673601"/>
              <a:ext cx="122238" cy="122238"/>
            </a:xfrm>
            <a:prstGeom prst="ellipse">
              <a:avLst/>
            </a:prstGeom>
            <a:noFill/>
            <a:ln w="12700" cap="rnd">
              <a:solidFill>
                <a:schemeClr val="bg1">
                  <a:lumMod val="6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id-ID" sz="2400"/>
            </a:p>
          </p:txBody>
        </p:sp>
        <p:sp>
          <p:nvSpPr>
            <p:cNvPr id="50" name="Oval 32"/>
            <p:cNvSpPr>
              <a:spLocks noChangeArrowheads="1"/>
            </p:cNvSpPr>
            <p:nvPr/>
          </p:nvSpPr>
          <p:spPr bwMode="auto">
            <a:xfrm>
              <a:off x="3444875" y="4673601"/>
              <a:ext cx="122238" cy="122238"/>
            </a:xfrm>
            <a:prstGeom prst="ellipse">
              <a:avLst/>
            </a:prstGeom>
            <a:noFill/>
            <a:ln w="12700" cap="rnd">
              <a:solidFill>
                <a:schemeClr val="bg1">
                  <a:lumMod val="6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id-ID" sz="2400"/>
            </a:p>
          </p:txBody>
        </p:sp>
      </p:grpSp>
      <p:sp>
        <p:nvSpPr>
          <p:cNvPr id="51" name="TextBox 50"/>
          <p:cNvSpPr txBox="1"/>
          <p:nvPr/>
        </p:nvSpPr>
        <p:spPr>
          <a:xfrm>
            <a:off x="1033750" y="692571"/>
            <a:ext cx="3353867" cy="400110"/>
          </a:xfrm>
          <a:prstGeom prst="rect">
            <a:avLst/>
          </a:prstGeom>
          <a:noFill/>
        </p:spPr>
        <p:txBody>
          <a:bodyPr wrap="none" rtlCol="0">
            <a:spAutoFit/>
          </a:bodyPr>
          <a:lstStyle/>
          <a:p>
            <a:r>
              <a:rPr lang="en-US" altLang="zh-CN" sz="2000" dirty="0">
                <a:solidFill>
                  <a:schemeClr val="tx1">
                    <a:lumMod val="50000"/>
                    <a:lumOff val="50000"/>
                  </a:schemeClr>
                </a:solidFill>
              </a:rPr>
              <a:t>Hospitality----</a:t>
            </a:r>
            <a:r>
              <a:rPr lang="zh-CN" altLang="en-US" sz="2000" dirty="0">
                <a:solidFill>
                  <a:schemeClr val="tx1">
                    <a:lumMod val="50000"/>
                    <a:lumOff val="50000"/>
                  </a:schemeClr>
                </a:solidFill>
              </a:rPr>
              <a:t>餐饮</a:t>
            </a:r>
            <a:r>
              <a:rPr lang="en-US" altLang="zh-CN" sz="2000" dirty="0">
                <a:solidFill>
                  <a:schemeClr val="tx1">
                    <a:lumMod val="50000"/>
                    <a:lumOff val="50000"/>
                  </a:schemeClr>
                </a:solidFill>
              </a:rPr>
              <a:t>/</a:t>
            </a:r>
            <a:r>
              <a:rPr lang="zh-CN" altLang="en-US" sz="2000" dirty="0">
                <a:solidFill>
                  <a:schemeClr val="tx1">
                    <a:lumMod val="50000"/>
                    <a:lumOff val="50000"/>
                  </a:schemeClr>
                </a:solidFill>
              </a:rPr>
              <a:t>酒店</a:t>
            </a:r>
            <a:r>
              <a:rPr lang="en-US" altLang="zh-CN" sz="2000" dirty="0">
                <a:solidFill>
                  <a:schemeClr val="tx1">
                    <a:lumMod val="50000"/>
                    <a:lumOff val="50000"/>
                  </a:schemeClr>
                </a:solidFill>
              </a:rPr>
              <a:t>/</a:t>
            </a:r>
            <a:r>
              <a:rPr lang="zh-CN" altLang="en-US" sz="2000" dirty="0">
                <a:solidFill>
                  <a:schemeClr val="tx1">
                    <a:lumMod val="50000"/>
                    <a:lumOff val="50000"/>
                  </a:schemeClr>
                </a:solidFill>
              </a:rPr>
              <a:t>评论</a:t>
            </a:r>
          </a:p>
        </p:txBody>
      </p:sp>
      <p:cxnSp>
        <p:nvCxnSpPr>
          <p:cNvPr id="52" name="Straight Connector 187"/>
          <p:cNvCxnSpPr/>
          <p:nvPr/>
        </p:nvCxnSpPr>
        <p:spPr>
          <a:xfrm>
            <a:off x="1116020" y="1040977"/>
            <a:ext cx="3167948" cy="1"/>
          </a:xfrm>
          <a:prstGeom prst="line">
            <a:avLst/>
          </a:prstGeom>
          <a:ln w="12700">
            <a:solidFill>
              <a:srgbClr val="2C3460"/>
            </a:solidFill>
          </a:ln>
        </p:spPr>
        <p:style>
          <a:lnRef idx="1">
            <a:schemeClr val="accent1"/>
          </a:lnRef>
          <a:fillRef idx="0">
            <a:schemeClr val="accent1"/>
          </a:fillRef>
          <a:effectRef idx="0">
            <a:schemeClr val="accent1"/>
          </a:effectRef>
          <a:fontRef idx="minor">
            <a:schemeClr val="tx1"/>
          </a:fontRef>
        </p:style>
      </p:cxnSp>
      <p:pic>
        <p:nvPicPr>
          <p:cNvPr id="27" name="图片 26">
            <a:extLst>
              <a:ext uri="{FF2B5EF4-FFF2-40B4-BE49-F238E27FC236}">
                <a16:creationId xmlns="" xmlns:a16="http://schemas.microsoft.com/office/drawing/2014/main" id="{0CE78059-CD19-4ABA-BD1C-11DC5CD4D590}"/>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146" t="2177" r="4025" b="61966"/>
          <a:stretch/>
        </p:blipFill>
        <p:spPr>
          <a:xfrm>
            <a:off x="4323032" y="685799"/>
            <a:ext cx="4798831" cy="967433"/>
          </a:xfrm>
          <a:prstGeom prst="rect">
            <a:avLst/>
          </a:prstGeom>
        </p:spPr>
      </p:pic>
      <p:pic>
        <p:nvPicPr>
          <p:cNvPr id="29" name="图片 28">
            <a:extLst>
              <a:ext uri="{FF2B5EF4-FFF2-40B4-BE49-F238E27FC236}">
                <a16:creationId xmlns="" xmlns:a16="http://schemas.microsoft.com/office/drawing/2014/main" id="{9EB07BF9-D0E9-410B-B10B-B4043DB5CCE8}"/>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3244" t="3948" r="9180" b="67387"/>
          <a:stretch/>
        </p:blipFill>
        <p:spPr>
          <a:xfrm>
            <a:off x="4180167" y="2727256"/>
            <a:ext cx="4929701" cy="938471"/>
          </a:xfrm>
          <a:prstGeom prst="rect">
            <a:avLst/>
          </a:prstGeom>
        </p:spPr>
      </p:pic>
      <p:pic>
        <p:nvPicPr>
          <p:cNvPr id="30" name="图片 29">
            <a:extLst>
              <a:ext uri="{FF2B5EF4-FFF2-40B4-BE49-F238E27FC236}">
                <a16:creationId xmlns="" xmlns:a16="http://schemas.microsoft.com/office/drawing/2014/main" id="{0CE78059-CD19-4ABA-BD1C-11DC5CD4D590}"/>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146" t="53355" r="3268" b="5449"/>
          <a:stretch/>
        </p:blipFill>
        <p:spPr>
          <a:xfrm>
            <a:off x="4271927" y="1615759"/>
            <a:ext cx="4837941" cy="1111497"/>
          </a:xfrm>
          <a:prstGeom prst="rect">
            <a:avLst/>
          </a:prstGeom>
        </p:spPr>
      </p:pic>
      <p:pic>
        <p:nvPicPr>
          <p:cNvPr id="31" name="图片 30">
            <a:extLst>
              <a:ext uri="{FF2B5EF4-FFF2-40B4-BE49-F238E27FC236}">
                <a16:creationId xmlns="" xmlns:a16="http://schemas.microsoft.com/office/drawing/2014/main" id="{9EB07BF9-D0E9-410B-B10B-B4043DB5CCE8}"/>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3244" t="48998" r="9180" b="17382"/>
          <a:stretch/>
        </p:blipFill>
        <p:spPr>
          <a:xfrm>
            <a:off x="4214299" y="3847329"/>
            <a:ext cx="4929701" cy="1100685"/>
          </a:xfrm>
          <a:prstGeom prst="rect">
            <a:avLst/>
          </a:prstGeom>
        </p:spPr>
      </p:pic>
    </p:spTree>
    <p:extLst>
      <p:ext uri="{BB962C8B-B14F-4D97-AF65-F5344CB8AC3E}">
        <p14:creationId xmlns:p14="http://schemas.microsoft.com/office/powerpoint/2010/main" val="32404781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1"/>
          <p:cNvSpPr txBox="1"/>
          <p:nvPr/>
        </p:nvSpPr>
        <p:spPr>
          <a:xfrm>
            <a:off x="323528" y="195486"/>
            <a:ext cx="4195763" cy="380873"/>
          </a:xfrm>
          <a:prstGeom prst="rect">
            <a:avLst/>
          </a:prstGeom>
          <a:noFill/>
        </p:spPr>
        <p:txBody>
          <a:bodyPr wrap="square" lIns="0" tIns="0" rIns="0" bIns="34290" rtlCol="0">
            <a:spAutoFit/>
          </a:bodyPr>
          <a:lstStyle/>
          <a:p>
            <a:pPr>
              <a:lnSpc>
                <a:spcPts val="2700"/>
              </a:lnSpc>
            </a:pPr>
            <a:r>
              <a:rPr lang="zh-CN" altLang="en-US" sz="2400" b="1" dirty="0" smtClean="0">
                <a:solidFill>
                  <a:srgbClr val="063D54"/>
                </a:solidFill>
                <a:cs typeface="+mn-ea"/>
                <a:sym typeface="+mn-lt"/>
              </a:rPr>
              <a:t>流程</a:t>
            </a:r>
            <a:r>
              <a:rPr lang="en-US" altLang="zh-CN" sz="2400" b="1" dirty="0" smtClean="0">
                <a:solidFill>
                  <a:srgbClr val="063D54"/>
                </a:solidFill>
                <a:cs typeface="+mn-ea"/>
                <a:sym typeface="+mn-lt"/>
              </a:rPr>
              <a:t>&amp;</a:t>
            </a:r>
            <a:r>
              <a:rPr lang="zh-CN" altLang="en-US" sz="2400" b="1" dirty="0" smtClean="0">
                <a:solidFill>
                  <a:srgbClr val="063D54"/>
                </a:solidFill>
                <a:cs typeface="+mn-ea"/>
                <a:sym typeface="+mn-lt"/>
              </a:rPr>
              <a:t>分工</a:t>
            </a:r>
            <a:endParaRPr lang="zh-CN" altLang="en-US" sz="2400" b="1" dirty="0">
              <a:solidFill>
                <a:srgbClr val="063D54"/>
              </a:solidFill>
              <a:cs typeface="+mn-ea"/>
              <a:sym typeface="+mn-lt"/>
            </a:endParaRPr>
          </a:p>
        </p:txBody>
      </p:sp>
      <p:graphicFrame>
        <p:nvGraphicFramePr>
          <p:cNvPr id="5" name="图示 4"/>
          <p:cNvGraphicFramePr/>
          <p:nvPr>
            <p:extLst>
              <p:ext uri="{D42A27DB-BD31-4B8C-83A1-F6EECF244321}">
                <p14:modId xmlns:p14="http://schemas.microsoft.com/office/powerpoint/2010/main" val="1093830145"/>
              </p:ext>
            </p:extLst>
          </p:nvPr>
        </p:nvGraphicFramePr>
        <p:xfrm>
          <a:off x="683568" y="771550"/>
          <a:ext cx="7848872" cy="417646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矩形 27">
            <a:extLst>
              <a:ext uri="{FF2B5EF4-FFF2-40B4-BE49-F238E27FC236}">
                <a16:creationId xmlns="" xmlns:a16="http://schemas.microsoft.com/office/drawing/2014/main" id="{DE4850A2-2AA6-4F6F-AD15-A95BDB4AB2ED}"/>
              </a:ext>
            </a:extLst>
          </p:cNvPr>
          <p:cNvSpPr/>
          <p:nvPr/>
        </p:nvSpPr>
        <p:spPr>
          <a:xfrm>
            <a:off x="301716" y="295499"/>
            <a:ext cx="1412785" cy="3259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pic>
        <p:nvPicPr>
          <p:cNvPr id="8" name="图片 7">
            <a:extLst>
              <a:ext uri="{FF2B5EF4-FFF2-40B4-BE49-F238E27FC236}">
                <a16:creationId xmlns="" xmlns:a16="http://schemas.microsoft.com/office/drawing/2014/main" id="{128DAC56-7B97-4283-927A-69FFBB35D27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9552" y="458450"/>
            <a:ext cx="8410472" cy="4201531"/>
          </a:xfrm>
          <a:prstGeom prst="rect">
            <a:avLst/>
          </a:prstGeom>
        </p:spPr>
      </p:pic>
    </p:spTree>
    <p:extLst>
      <p:ext uri="{BB962C8B-B14F-4D97-AF65-F5344CB8AC3E}">
        <p14:creationId xmlns:p14="http://schemas.microsoft.com/office/powerpoint/2010/main" val="377630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1">
            <a:extLst>
              <a:ext uri="{FF2B5EF4-FFF2-40B4-BE49-F238E27FC236}">
                <a16:creationId xmlns="" xmlns:a16="http://schemas.microsoft.com/office/drawing/2014/main" id="{ED5E5535-B29E-47D2-A884-8C56A424BF82}"/>
              </a:ext>
            </a:extLst>
          </p:cNvPr>
          <p:cNvSpPr txBox="1"/>
          <p:nvPr/>
        </p:nvSpPr>
        <p:spPr>
          <a:xfrm>
            <a:off x="770499" y="1275606"/>
            <a:ext cx="2866905" cy="1342675"/>
          </a:xfrm>
          <a:prstGeom prst="rect">
            <a:avLst/>
          </a:prstGeom>
          <a:noFill/>
        </p:spPr>
        <p:txBody>
          <a:bodyPr wrap="square" lIns="0" tIns="0" rIns="0" bIns="34290" rtlCol="0">
            <a:spAutoFit/>
          </a:bodyPr>
          <a:lstStyle/>
          <a:p>
            <a:pPr>
              <a:lnSpc>
                <a:spcPts val="1725"/>
              </a:lnSpc>
            </a:pPr>
            <a:r>
              <a:rPr lang="zh-CN" altLang="en-US" sz="1600" dirty="0">
                <a:solidFill>
                  <a:schemeClr val="bg2">
                    <a:lumMod val="50000"/>
                  </a:schemeClr>
                </a:solidFill>
                <a:cs typeface="+mn-ea"/>
                <a:sym typeface="+mn-lt"/>
              </a:rPr>
              <a:t>快讯，邮件形式发送相关资讯至</a:t>
            </a:r>
            <a:r>
              <a:rPr lang="en-US" altLang="zh-CN" sz="1600" dirty="0">
                <a:solidFill>
                  <a:schemeClr val="bg2">
                    <a:lumMod val="50000"/>
                  </a:schemeClr>
                </a:solidFill>
                <a:cs typeface="+mn-ea"/>
                <a:sym typeface="+mn-lt"/>
              </a:rPr>
              <a:t>Gmail</a:t>
            </a:r>
            <a:r>
              <a:rPr lang="zh-CN" altLang="en-US" sz="1600" dirty="0">
                <a:solidFill>
                  <a:schemeClr val="bg2">
                    <a:lumMod val="50000"/>
                  </a:schemeClr>
                </a:solidFill>
                <a:cs typeface="+mn-ea"/>
                <a:sym typeface="+mn-lt"/>
              </a:rPr>
              <a:t>，可设置摘要形式，支持个性化。</a:t>
            </a:r>
            <a:endParaRPr lang="en-US" altLang="zh-CN" sz="1600" dirty="0">
              <a:solidFill>
                <a:schemeClr val="bg2">
                  <a:lumMod val="50000"/>
                </a:schemeClr>
              </a:solidFill>
              <a:cs typeface="+mn-ea"/>
              <a:sym typeface="+mn-lt"/>
            </a:endParaRPr>
          </a:p>
          <a:p>
            <a:pPr>
              <a:lnSpc>
                <a:spcPts val="1725"/>
              </a:lnSpc>
            </a:pPr>
            <a:endParaRPr lang="en-US" altLang="zh-CN" sz="1600" dirty="0">
              <a:solidFill>
                <a:schemeClr val="bg2">
                  <a:lumMod val="50000"/>
                </a:schemeClr>
              </a:solidFill>
              <a:cs typeface="+mn-ea"/>
              <a:sym typeface="+mn-lt"/>
            </a:endParaRPr>
          </a:p>
          <a:p>
            <a:pPr>
              <a:lnSpc>
                <a:spcPts val="1725"/>
              </a:lnSpc>
            </a:pPr>
            <a:r>
              <a:rPr lang="zh-CN" altLang="en-US" sz="1600" dirty="0">
                <a:solidFill>
                  <a:schemeClr val="bg2">
                    <a:lumMod val="50000"/>
                  </a:schemeClr>
                </a:solidFill>
                <a:cs typeface="+mn-ea"/>
                <a:sym typeface="+mn-lt"/>
              </a:rPr>
              <a:t>可通过快讯关注行业内最新文章，追踪业界动态</a:t>
            </a:r>
            <a:endParaRPr lang="en-US" altLang="zh-CN" sz="1600" dirty="0">
              <a:solidFill>
                <a:schemeClr val="bg2">
                  <a:lumMod val="50000"/>
                </a:schemeClr>
              </a:solidFill>
              <a:cs typeface="+mn-ea"/>
              <a:sym typeface="+mn-lt"/>
            </a:endParaRPr>
          </a:p>
        </p:txBody>
      </p:sp>
      <p:sp>
        <p:nvSpPr>
          <p:cNvPr id="28" name="矩形 27">
            <a:extLst>
              <a:ext uri="{FF2B5EF4-FFF2-40B4-BE49-F238E27FC236}">
                <a16:creationId xmlns="" xmlns:a16="http://schemas.microsoft.com/office/drawing/2014/main" id="{DE4850A2-2AA6-4F6F-AD15-A95BDB4AB2ED}"/>
              </a:ext>
            </a:extLst>
          </p:cNvPr>
          <p:cNvSpPr/>
          <p:nvPr/>
        </p:nvSpPr>
        <p:spPr>
          <a:xfrm>
            <a:off x="301716" y="295499"/>
            <a:ext cx="1412785" cy="3259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10" name="TextBox 3">
            <a:extLst>
              <a:ext uri="{FF2B5EF4-FFF2-40B4-BE49-F238E27FC236}">
                <a16:creationId xmlns="" xmlns:a16="http://schemas.microsoft.com/office/drawing/2014/main" id="{0D2FAFB6-9C56-4C0C-9B5D-99E321164AD7}"/>
              </a:ext>
            </a:extLst>
          </p:cNvPr>
          <p:cNvSpPr txBox="1"/>
          <p:nvPr/>
        </p:nvSpPr>
        <p:spPr>
          <a:xfrm>
            <a:off x="563239" y="248155"/>
            <a:ext cx="1976823" cy="400110"/>
          </a:xfrm>
          <a:prstGeom prst="rect">
            <a:avLst/>
          </a:prstGeom>
          <a:noFill/>
        </p:spPr>
        <p:txBody>
          <a:bodyPr wrap="none" rtlCol="0">
            <a:spAutoFit/>
          </a:bodyPr>
          <a:lstStyle/>
          <a:p>
            <a:r>
              <a:rPr lang="en-US" altLang="zh-CN" sz="2000" dirty="0" smtClean="0">
                <a:solidFill>
                  <a:schemeClr val="accent1"/>
                </a:solidFill>
                <a:cs typeface="+mn-ea"/>
                <a:sym typeface="+mn-lt"/>
              </a:rPr>
              <a:t>3.2 </a:t>
            </a:r>
            <a:r>
              <a:rPr lang="en-US" altLang="zh-CN" sz="2000" dirty="0">
                <a:solidFill>
                  <a:schemeClr val="accent1"/>
                </a:solidFill>
                <a:cs typeface="+mn-ea"/>
                <a:sym typeface="+mn-lt"/>
              </a:rPr>
              <a:t>Google </a:t>
            </a:r>
            <a:r>
              <a:rPr lang="en-US" altLang="zh-CN" sz="2000" dirty="0" smtClean="0">
                <a:solidFill>
                  <a:schemeClr val="accent1"/>
                </a:solidFill>
                <a:cs typeface="+mn-ea"/>
                <a:sym typeface="+mn-lt"/>
              </a:rPr>
              <a:t>Alerts</a:t>
            </a:r>
            <a:endParaRPr lang="en-US" altLang="zh-CN" sz="2000" dirty="0">
              <a:solidFill>
                <a:schemeClr val="accent1"/>
              </a:solidFill>
              <a:cs typeface="+mn-ea"/>
              <a:sym typeface="+mn-lt"/>
            </a:endParaRPr>
          </a:p>
        </p:txBody>
      </p:sp>
      <p:sp>
        <p:nvSpPr>
          <p:cNvPr id="13" name="矩形 12"/>
          <p:cNvSpPr/>
          <p:nvPr/>
        </p:nvSpPr>
        <p:spPr>
          <a:xfrm>
            <a:off x="5220072" y="295499"/>
            <a:ext cx="2162323" cy="276999"/>
          </a:xfrm>
          <a:prstGeom prst="rect">
            <a:avLst/>
          </a:prstGeom>
        </p:spPr>
        <p:txBody>
          <a:bodyPr wrap="none">
            <a:spAutoFit/>
          </a:bodyPr>
          <a:lstStyle/>
          <a:p>
            <a:r>
              <a:rPr lang="en-US" altLang="zh-CN" sz="1200" dirty="0">
                <a:hlinkClick r:id="rId3"/>
              </a:rPr>
              <a:t>https://www.google.com/alerts</a:t>
            </a:r>
            <a:endParaRPr lang="zh-CN" altLang="en-US" sz="1200" dirty="0"/>
          </a:p>
        </p:txBody>
      </p:sp>
      <p:grpSp>
        <p:nvGrpSpPr>
          <p:cNvPr id="37" name="Group 170"/>
          <p:cNvGrpSpPr/>
          <p:nvPr/>
        </p:nvGrpSpPr>
        <p:grpSpPr>
          <a:xfrm>
            <a:off x="684779" y="754113"/>
            <a:ext cx="286865" cy="286865"/>
            <a:chOff x="3263900" y="4037013"/>
            <a:chExt cx="879475" cy="879475"/>
          </a:xfrm>
        </p:grpSpPr>
        <p:sp>
          <p:nvSpPr>
            <p:cNvPr id="38" name="Rectangle 20"/>
            <p:cNvSpPr>
              <a:spLocks noChangeArrowheads="1"/>
            </p:cNvSpPr>
            <p:nvPr/>
          </p:nvSpPr>
          <p:spPr bwMode="auto">
            <a:xfrm>
              <a:off x="3263900" y="4037013"/>
              <a:ext cx="879475" cy="879475"/>
            </a:xfrm>
            <a:prstGeom prst="rect">
              <a:avLst/>
            </a:prstGeom>
            <a:noFill/>
            <a:ln w="12700" cap="rnd">
              <a:solidFill>
                <a:schemeClr val="bg1">
                  <a:lumMod val="6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id-ID" sz="2400"/>
            </a:p>
          </p:txBody>
        </p:sp>
        <p:sp>
          <p:nvSpPr>
            <p:cNvPr id="39" name="Line 21"/>
            <p:cNvSpPr>
              <a:spLocks noChangeShapeType="1"/>
            </p:cNvSpPr>
            <p:nvPr/>
          </p:nvSpPr>
          <p:spPr bwMode="auto">
            <a:xfrm flipV="1">
              <a:off x="3719513" y="4310063"/>
              <a:ext cx="0" cy="261938"/>
            </a:xfrm>
            <a:prstGeom prst="line">
              <a:avLst/>
            </a:prstGeom>
            <a:noFill/>
            <a:ln w="12700" cap="rnd">
              <a:solidFill>
                <a:schemeClr val="bg1">
                  <a:lumMod val="65000"/>
                </a:schemeClr>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id-ID" sz="2400"/>
            </a:p>
          </p:txBody>
        </p:sp>
        <p:sp>
          <p:nvSpPr>
            <p:cNvPr id="40" name="Line 22"/>
            <p:cNvSpPr>
              <a:spLocks noChangeShapeType="1"/>
            </p:cNvSpPr>
            <p:nvPr/>
          </p:nvSpPr>
          <p:spPr bwMode="auto">
            <a:xfrm flipV="1">
              <a:off x="3900488" y="4492626"/>
              <a:ext cx="0" cy="79375"/>
            </a:xfrm>
            <a:prstGeom prst="line">
              <a:avLst/>
            </a:prstGeom>
            <a:noFill/>
            <a:ln w="12700" cap="rnd">
              <a:solidFill>
                <a:schemeClr val="bg1">
                  <a:lumMod val="65000"/>
                </a:schemeClr>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id-ID" sz="2400"/>
            </a:p>
          </p:txBody>
        </p:sp>
        <p:sp>
          <p:nvSpPr>
            <p:cNvPr id="41" name="Line 23"/>
            <p:cNvSpPr>
              <a:spLocks noChangeShapeType="1"/>
            </p:cNvSpPr>
            <p:nvPr/>
          </p:nvSpPr>
          <p:spPr bwMode="auto">
            <a:xfrm flipV="1">
              <a:off x="3506788" y="4149726"/>
              <a:ext cx="0" cy="220663"/>
            </a:xfrm>
            <a:prstGeom prst="line">
              <a:avLst/>
            </a:prstGeom>
            <a:noFill/>
            <a:ln w="12700" cap="rnd">
              <a:solidFill>
                <a:schemeClr val="bg1">
                  <a:lumMod val="65000"/>
                </a:schemeClr>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id-ID" sz="2400"/>
            </a:p>
          </p:txBody>
        </p:sp>
        <p:sp>
          <p:nvSpPr>
            <p:cNvPr id="42" name="Line 24"/>
            <p:cNvSpPr>
              <a:spLocks noChangeShapeType="1"/>
            </p:cNvSpPr>
            <p:nvPr/>
          </p:nvSpPr>
          <p:spPr bwMode="auto">
            <a:xfrm flipV="1">
              <a:off x="3506788" y="4430713"/>
              <a:ext cx="0" cy="141288"/>
            </a:xfrm>
            <a:prstGeom prst="line">
              <a:avLst/>
            </a:prstGeom>
            <a:noFill/>
            <a:ln w="12700" cap="rnd">
              <a:solidFill>
                <a:schemeClr val="bg1">
                  <a:lumMod val="65000"/>
                </a:schemeClr>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id-ID" sz="2400"/>
            </a:p>
          </p:txBody>
        </p:sp>
        <p:sp>
          <p:nvSpPr>
            <p:cNvPr id="43" name="Line 25"/>
            <p:cNvSpPr>
              <a:spLocks noChangeShapeType="1"/>
            </p:cNvSpPr>
            <p:nvPr/>
          </p:nvSpPr>
          <p:spPr bwMode="auto">
            <a:xfrm flipV="1">
              <a:off x="3900488" y="4149726"/>
              <a:ext cx="0" cy="280988"/>
            </a:xfrm>
            <a:prstGeom prst="line">
              <a:avLst/>
            </a:prstGeom>
            <a:noFill/>
            <a:ln w="12700" cap="rnd">
              <a:solidFill>
                <a:schemeClr val="bg1">
                  <a:lumMod val="65000"/>
                </a:schemeClr>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id-ID" sz="2400"/>
            </a:p>
          </p:txBody>
        </p:sp>
        <p:sp>
          <p:nvSpPr>
            <p:cNvPr id="44" name="Line 26"/>
            <p:cNvSpPr>
              <a:spLocks noChangeShapeType="1"/>
            </p:cNvSpPr>
            <p:nvPr/>
          </p:nvSpPr>
          <p:spPr bwMode="auto">
            <a:xfrm flipV="1">
              <a:off x="3719513" y="4149726"/>
              <a:ext cx="0" cy="98425"/>
            </a:xfrm>
            <a:prstGeom prst="line">
              <a:avLst/>
            </a:prstGeom>
            <a:noFill/>
            <a:ln w="12700" cap="rnd">
              <a:solidFill>
                <a:schemeClr val="bg1">
                  <a:lumMod val="65000"/>
                </a:schemeClr>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id-ID" sz="2400"/>
            </a:p>
          </p:txBody>
        </p:sp>
        <p:sp>
          <p:nvSpPr>
            <p:cNvPr id="45" name="Rectangle 27"/>
            <p:cNvSpPr>
              <a:spLocks noChangeArrowheads="1"/>
            </p:cNvSpPr>
            <p:nvPr/>
          </p:nvSpPr>
          <p:spPr bwMode="auto">
            <a:xfrm>
              <a:off x="3840163" y="4430713"/>
              <a:ext cx="122238" cy="61913"/>
            </a:xfrm>
            <a:prstGeom prst="rect">
              <a:avLst/>
            </a:prstGeom>
            <a:noFill/>
            <a:ln w="12700" cap="rnd">
              <a:solidFill>
                <a:schemeClr val="bg1">
                  <a:lumMod val="6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id-ID" sz="2400"/>
            </a:p>
          </p:txBody>
        </p:sp>
        <p:sp>
          <p:nvSpPr>
            <p:cNvPr id="46" name="Rectangle 28"/>
            <p:cNvSpPr>
              <a:spLocks noChangeArrowheads="1"/>
            </p:cNvSpPr>
            <p:nvPr/>
          </p:nvSpPr>
          <p:spPr bwMode="auto">
            <a:xfrm>
              <a:off x="3657600" y="4248151"/>
              <a:ext cx="122238" cy="61913"/>
            </a:xfrm>
            <a:prstGeom prst="rect">
              <a:avLst/>
            </a:prstGeom>
            <a:noFill/>
            <a:ln w="12700" cap="rnd">
              <a:solidFill>
                <a:schemeClr val="bg1">
                  <a:lumMod val="6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id-ID" sz="2400"/>
            </a:p>
          </p:txBody>
        </p:sp>
        <p:sp>
          <p:nvSpPr>
            <p:cNvPr id="47" name="Rectangle 29"/>
            <p:cNvSpPr>
              <a:spLocks noChangeArrowheads="1"/>
            </p:cNvSpPr>
            <p:nvPr/>
          </p:nvSpPr>
          <p:spPr bwMode="auto">
            <a:xfrm>
              <a:off x="3444875" y="4370388"/>
              <a:ext cx="122238" cy="60325"/>
            </a:xfrm>
            <a:prstGeom prst="rect">
              <a:avLst/>
            </a:prstGeom>
            <a:noFill/>
            <a:ln w="12700" cap="rnd">
              <a:solidFill>
                <a:schemeClr val="bg1">
                  <a:lumMod val="6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id-ID" sz="2400"/>
            </a:p>
          </p:txBody>
        </p:sp>
        <p:sp>
          <p:nvSpPr>
            <p:cNvPr id="48" name="Oval 30"/>
            <p:cNvSpPr>
              <a:spLocks noChangeArrowheads="1"/>
            </p:cNvSpPr>
            <p:nvPr/>
          </p:nvSpPr>
          <p:spPr bwMode="auto">
            <a:xfrm>
              <a:off x="3840163" y="4673601"/>
              <a:ext cx="122238" cy="122238"/>
            </a:xfrm>
            <a:prstGeom prst="ellipse">
              <a:avLst/>
            </a:prstGeom>
            <a:noFill/>
            <a:ln w="12700" cap="rnd">
              <a:solidFill>
                <a:schemeClr val="bg1">
                  <a:lumMod val="6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id-ID" sz="2400"/>
            </a:p>
          </p:txBody>
        </p:sp>
        <p:sp>
          <p:nvSpPr>
            <p:cNvPr id="49" name="Oval 31"/>
            <p:cNvSpPr>
              <a:spLocks noChangeArrowheads="1"/>
            </p:cNvSpPr>
            <p:nvPr/>
          </p:nvSpPr>
          <p:spPr bwMode="auto">
            <a:xfrm>
              <a:off x="3657600" y="4673601"/>
              <a:ext cx="122238" cy="122238"/>
            </a:xfrm>
            <a:prstGeom prst="ellipse">
              <a:avLst/>
            </a:prstGeom>
            <a:noFill/>
            <a:ln w="12700" cap="rnd">
              <a:solidFill>
                <a:schemeClr val="bg1">
                  <a:lumMod val="6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id-ID" sz="2400"/>
            </a:p>
          </p:txBody>
        </p:sp>
        <p:sp>
          <p:nvSpPr>
            <p:cNvPr id="50" name="Oval 32"/>
            <p:cNvSpPr>
              <a:spLocks noChangeArrowheads="1"/>
            </p:cNvSpPr>
            <p:nvPr/>
          </p:nvSpPr>
          <p:spPr bwMode="auto">
            <a:xfrm>
              <a:off x="3444875" y="4673601"/>
              <a:ext cx="122238" cy="122238"/>
            </a:xfrm>
            <a:prstGeom prst="ellipse">
              <a:avLst/>
            </a:prstGeom>
            <a:noFill/>
            <a:ln w="12700" cap="rnd">
              <a:solidFill>
                <a:schemeClr val="bg1">
                  <a:lumMod val="6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id-ID" sz="2400"/>
            </a:p>
          </p:txBody>
        </p:sp>
      </p:grpSp>
      <p:sp>
        <p:nvSpPr>
          <p:cNvPr id="51" name="TextBox 50"/>
          <p:cNvSpPr txBox="1"/>
          <p:nvPr/>
        </p:nvSpPr>
        <p:spPr>
          <a:xfrm>
            <a:off x="1033750" y="692571"/>
            <a:ext cx="697627" cy="400110"/>
          </a:xfrm>
          <a:prstGeom prst="rect">
            <a:avLst/>
          </a:prstGeom>
          <a:noFill/>
        </p:spPr>
        <p:txBody>
          <a:bodyPr wrap="none" rtlCol="0">
            <a:spAutoFit/>
          </a:bodyPr>
          <a:lstStyle/>
          <a:p>
            <a:r>
              <a:rPr lang="zh-CN" altLang="en-US" sz="2000" dirty="0">
                <a:solidFill>
                  <a:schemeClr val="tx1">
                    <a:lumMod val="50000"/>
                    <a:lumOff val="50000"/>
                  </a:schemeClr>
                </a:solidFill>
              </a:rPr>
              <a:t>简介</a:t>
            </a:r>
          </a:p>
        </p:txBody>
      </p:sp>
      <p:cxnSp>
        <p:nvCxnSpPr>
          <p:cNvPr id="52" name="Straight Connector 187"/>
          <p:cNvCxnSpPr/>
          <p:nvPr/>
        </p:nvCxnSpPr>
        <p:spPr>
          <a:xfrm>
            <a:off x="1116020" y="1040977"/>
            <a:ext cx="935700" cy="0"/>
          </a:xfrm>
          <a:prstGeom prst="line">
            <a:avLst/>
          </a:prstGeom>
          <a:ln w="12700">
            <a:solidFill>
              <a:srgbClr val="2C3460"/>
            </a:solidFill>
          </a:ln>
        </p:spPr>
        <p:style>
          <a:lnRef idx="1">
            <a:schemeClr val="accent1"/>
          </a:lnRef>
          <a:fillRef idx="0">
            <a:schemeClr val="accent1"/>
          </a:fillRef>
          <a:effectRef idx="0">
            <a:schemeClr val="accent1"/>
          </a:effectRef>
          <a:fontRef idx="minor">
            <a:schemeClr val="tx1"/>
          </a:fontRef>
        </p:style>
      </p:cxnSp>
      <p:pic>
        <p:nvPicPr>
          <p:cNvPr id="26" name="Picture 2"/>
          <p:cNvPicPr>
            <a:picLocks noChangeAspect="1" noChangeArrowheads="1"/>
          </p:cNvPicPr>
          <p:nvPr/>
        </p:nvPicPr>
        <p:blipFill>
          <a:blip r:embed="rId4" cstate="print"/>
          <a:srcRect l="22447" t="15485" r="24582" b="6250"/>
          <a:stretch>
            <a:fillRect/>
          </a:stretch>
        </p:blipFill>
        <p:spPr bwMode="auto">
          <a:xfrm>
            <a:off x="4139952" y="694743"/>
            <a:ext cx="4631162" cy="3847075"/>
          </a:xfrm>
          <a:prstGeom prst="rect">
            <a:avLst/>
          </a:prstGeom>
          <a:noFill/>
          <a:ln w="9525">
            <a:noFill/>
            <a:miter lim="800000"/>
            <a:headEnd/>
            <a:tailEnd/>
          </a:ln>
        </p:spPr>
      </p:pic>
    </p:spTree>
    <p:extLst>
      <p:ext uri="{BB962C8B-B14F-4D97-AF65-F5344CB8AC3E}">
        <p14:creationId xmlns:p14="http://schemas.microsoft.com/office/powerpoint/2010/main" val="2768441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3" cstate="print"/>
          <a:srcRect l="23601" t="20709" r="26051" b="4291"/>
          <a:stretch>
            <a:fillRect/>
          </a:stretch>
        </p:blipFill>
        <p:spPr bwMode="auto">
          <a:xfrm>
            <a:off x="194481" y="736979"/>
            <a:ext cx="4913195" cy="4114800"/>
          </a:xfrm>
          <a:prstGeom prst="rect">
            <a:avLst/>
          </a:prstGeom>
          <a:noFill/>
          <a:ln w="9525">
            <a:noFill/>
            <a:miter lim="800000"/>
            <a:headEnd/>
            <a:tailEnd/>
          </a:ln>
        </p:spPr>
      </p:pic>
      <p:sp>
        <p:nvSpPr>
          <p:cNvPr id="10" name="TextBox 1">
            <a:extLst>
              <a:ext uri="{FF2B5EF4-FFF2-40B4-BE49-F238E27FC236}">
                <a16:creationId xmlns:a16="http://schemas.microsoft.com/office/drawing/2014/main" xmlns="" id="{D5AD457F-E695-4300-8FF6-7BB5DC998CB1}"/>
              </a:ext>
            </a:extLst>
          </p:cNvPr>
          <p:cNvSpPr txBox="1"/>
          <p:nvPr/>
        </p:nvSpPr>
        <p:spPr>
          <a:xfrm>
            <a:off x="793035" y="348019"/>
            <a:ext cx="1056379" cy="254557"/>
          </a:xfrm>
          <a:prstGeom prst="rect">
            <a:avLst/>
          </a:prstGeom>
          <a:noFill/>
        </p:spPr>
        <p:txBody>
          <a:bodyPr wrap="none" lIns="0" tIns="0" rIns="0" bIns="34290" rtlCol="0">
            <a:spAutoFit/>
          </a:bodyPr>
          <a:lstStyle/>
          <a:p>
            <a:pPr>
              <a:lnSpc>
                <a:spcPts val="1725"/>
              </a:lnSpc>
              <a:buFont typeface="Arial" pitchFamily="34" charset="0"/>
              <a:buChar char="•"/>
            </a:pPr>
            <a:r>
              <a:rPr lang="zh-CN" altLang="en-US" dirty="0" smtClean="0">
                <a:solidFill>
                  <a:srgbClr val="063D54"/>
                </a:solidFill>
                <a:cs typeface="+mn-ea"/>
                <a:sym typeface="+mn-lt"/>
              </a:rPr>
              <a:t> 总体设置</a:t>
            </a:r>
            <a:endParaRPr lang="en-US" altLang="zh-CN" dirty="0">
              <a:solidFill>
                <a:srgbClr val="063D54"/>
              </a:solidFill>
              <a:cs typeface="+mn-ea"/>
              <a:sym typeface="+mn-lt"/>
            </a:endParaRPr>
          </a:p>
        </p:txBody>
      </p:sp>
      <p:sp>
        <p:nvSpPr>
          <p:cNvPr id="11" name="TextBox 1">
            <a:extLst>
              <a:ext uri="{FF2B5EF4-FFF2-40B4-BE49-F238E27FC236}">
                <a16:creationId xmlns:a16="http://schemas.microsoft.com/office/drawing/2014/main" xmlns="" id="{D5AD457F-E695-4300-8FF6-7BB5DC998CB1}"/>
              </a:ext>
            </a:extLst>
          </p:cNvPr>
          <p:cNvSpPr txBox="1"/>
          <p:nvPr/>
        </p:nvSpPr>
        <p:spPr>
          <a:xfrm>
            <a:off x="6772461" y="359961"/>
            <a:ext cx="1056379" cy="254557"/>
          </a:xfrm>
          <a:prstGeom prst="rect">
            <a:avLst/>
          </a:prstGeom>
          <a:noFill/>
        </p:spPr>
        <p:txBody>
          <a:bodyPr wrap="none" lIns="0" tIns="0" rIns="0" bIns="34290" rtlCol="0">
            <a:spAutoFit/>
          </a:bodyPr>
          <a:lstStyle/>
          <a:p>
            <a:pPr>
              <a:lnSpc>
                <a:spcPts val="1725"/>
              </a:lnSpc>
              <a:buFont typeface="Arial" pitchFamily="34" charset="0"/>
              <a:buChar char="•"/>
            </a:pPr>
            <a:r>
              <a:rPr lang="zh-CN" altLang="en-US" dirty="0" smtClean="0">
                <a:solidFill>
                  <a:srgbClr val="063D54"/>
                </a:solidFill>
                <a:cs typeface="+mn-ea"/>
                <a:sym typeface="+mn-lt"/>
              </a:rPr>
              <a:t> 分别设置</a:t>
            </a:r>
            <a:endParaRPr lang="en-US" altLang="zh-CN" dirty="0">
              <a:solidFill>
                <a:srgbClr val="063D54"/>
              </a:solidFill>
              <a:cs typeface="+mn-ea"/>
              <a:sym typeface="+mn-lt"/>
            </a:endParaRPr>
          </a:p>
        </p:txBody>
      </p:sp>
      <p:pic>
        <p:nvPicPr>
          <p:cNvPr id="2051" name="Picture 3"/>
          <p:cNvPicPr>
            <a:picLocks noChangeAspect="1" noChangeArrowheads="1"/>
          </p:cNvPicPr>
          <p:nvPr/>
        </p:nvPicPr>
        <p:blipFill>
          <a:blip r:embed="rId4" cstate="print"/>
          <a:srcRect l="24335" t="22015" r="41680" b="15112"/>
          <a:stretch>
            <a:fillRect/>
          </a:stretch>
        </p:blipFill>
        <p:spPr bwMode="auto">
          <a:xfrm>
            <a:off x="5240740" y="788160"/>
            <a:ext cx="3316406" cy="3449471"/>
          </a:xfrm>
          <a:prstGeom prst="rect">
            <a:avLst/>
          </a:prstGeom>
          <a:noFill/>
          <a:ln w="9525">
            <a:noFill/>
            <a:miter lim="800000"/>
            <a:headEnd/>
            <a:tailEnd/>
          </a:ln>
        </p:spPr>
      </p:pic>
      <p:pic>
        <p:nvPicPr>
          <p:cNvPr id="13" name="Picture 2"/>
          <p:cNvPicPr>
            <a:picLocks noChangeAspect="1" noChangeArrowheads="1"/>
          </p:cNvPicPr>
          <p:nvPr/>
        </p:nvPicPr>
        <p:blipFill>
          <a:blip r:embed="rId5" cstate="print"/>
          <a:srcRect l="26538" t="23228" r="44197" b="34701"/>
          <a:stretch>
            <a:fillRect/>
          </a:stretch>
        </p:blipFill>
        <p:spPr bwMode="auto">
          <a:xfrm>
            <a:off x="6288207" y="2835322"/>
            <a:ext cx="2855794" cy="2308178"/>
          </a:xfrm>
          <a:prstGeom prst="rect">
            <a:avLst/>
          </a:prstGeom>
          <a:noFill/>
          <a:ln w="9525">
            <a:noFill/>
            <a:miter lim="800000"/>
            <a:headEnd/>
            <a:tailEnd/>
          </a:ln>
        </p:spPr>
      </p:pic>
    </p:spTree>
    <p:extLst>
      <p:ext uri="{BB962C8B-B14F-4D97-AF65-F5344CB8AC3E}">
        <p14:creationId xmlns:p14="http://schemas.microsoft.com/office/powerpoint/2010/main" val="518686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4"/>
          <p:cNvPicPr>
            <a:picLocks noChangeAspect="1" noChangeArrowheads="1"/>
          </p:cNvPicPr>
          <p:nvPr/>
        </p:nvPicPr>
        <p:blipFill>
          <a:blip r:embed="rId2" cstate="print"/>
          <a:srcRect l="22069" t="15192" r="30466"/>
          <a:stretch>
            <a:fillRect/>
          </a:stretch>
        </p:blipFill>
        <p:spPr bwMode="auto">
          <a:xfrm>
            <a:off x="0" y="168182"/>
            <a:ext cx="4631788" cy="4652889"/>
          </a:xfrm>
          <a:prstGeom prst="rect">
            <a:avLst/>
          </a:prstGeom>
          <a:ln>
            <a:noFill/>
          </a:ln>
          <a:effectLst>
            <a:outerShdw blurRad="190500" algn="tl" rotWithShape="0">
              <a:srgbClr val="000000">
                <a:alpha val="70000"/>
              </a:srgbClr>
            </a:outerShdw>
          </a:effectLst>
        </p:spPr>
      </p:pic>
      <p:pic>
        <p:nvPicPr>
          <p:cNvPr id="102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23543" t="25625" r="29722"/>
          <a:stretch/>
        </p:blipFill>
        <p:spPr bwMode="auto">
          <a:xfrm>
            <a:off x="4060802" y="264513"/>
            <a:ext cx="5058086" cy="4525656"/>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61694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a:extLst>
              <a:ext uri="{FF2B5EF4-FFF2-40B4-BE49-F238E27FC236}">
                <a16:creationId xmlns="" xmlns:a16="http://schemas.microsoft.com/office/drawing/2014/main" id="{0D2FAFB6-9C56-4C0C-9B5D-99E321164AD7}"/>
              </a:ext>
            </a:extLst>
          </p:cNvPr>
          <p:cNvSpPr txBox="1"/>
          <p:nvPr/>
        </p:nvSpPr>
        <p:spPr>
          <a:xfrm>
            <a:off x="150284" y="56426"/>
            <a:ext cx="1210588" cy="400110"/>
          </a:xfrm>
          <a:prstGeom prst="rect">
            <a:avLst/>
          </a:prstGeom>
          <a:noFill/>
        </p:spPr>
        <p:txBody>
          <a:bodyPr wrap="none" rtlCol="0">
            <a:spAutoFit/>
          </a:bodyPr>
          <a:lstStyle/>
          <a:p>
            <a:r>
              <a:rPr lang="zh-CN" altLang="en-US" sz="2000" dirty="0" smtClean="0">
                <a:solidFill>
                  <a:schemeClr val="accent1"/>
                </a:solidFill>
                <a:cs typeface="+mn-ea"/>
                <a:sym typeface="+mn-lt"/>
              </a:rPr>
              <a:t>参考文献</a:t>
            </a:r>
            <a:endParaRPr lang="en-US" altLang="zh-CN" sz="2000" dirty="0">
              <a:solidFill>
                <a:schemeClr val="accent1"/>
              </a:solidFill>
              <a:cs typeface="+mn-ea"/>
              <a:sym typeface="+mn-lt"/>
            </a:endParaRPr>
          </a:p>
        </p:txBody>
      </p:sp>
      <p:sp>
        <p:nvSpPr>
          <p:cNvPr id="4" name="TextBox 3"/>
          <p:cNvSpPr txBox="1"/>
          <p:nvPr/>
        </p:nvSpPr>
        <p:spPr>
          <a:xfrm>
            <a:off x="132905" y="456536"/>
            <a:ext cx="8993716" cy="4247317"/>
          </a:xfrm>
          <a:prstGeom prst="rect">
            <a:avLst/>
          </a:prstGeom>
          <a:noFill/>
        </p:spPr>
        <p:txBody>
          <a:bodyPr wrap="square" rtlCol="0">
            <a:spAutoFit/>
          </a:bodyPr>
          <a:lstStyle/>
          <a:p>
            <a:pPr marL="342900" lvl="0" indent="-342900">
              <a:lnSpc>
                <a:spcPct val="150000"/>
              </a:lnSpc>
              <a:buFont typeface="+mj-lt"/>
              <a:buAutoNum type="arabicPeriod"/>
            </a:pPr>
            <a:r>
              <a:rPr lang="en-US" altLang="zh-CN" dirty="0"/>
              <a:t>https://blog.csdn.net/albertjone/article/details/72902713</a:t>
            </a:r>
            <a:endParaRPr lang="zh-CN" altLang="zh-CN" dirty="0"/>
          </a:p>
          <a:p>
            <a:pPr marL="342900" lvl="0" indent="-342900">
              <a:lnSpc>
                <a:spcPct val="150000"/>
              </a:lnSpc>
              <a:buFont typeface="+mj-lt"/>
              <a:buAutoNum type="arabicPeriod"/>
            </a:pPr>
            <a:r>
              <a:rPr lang="zh-CN" altLang="zh-CN" dirty="0"/>
              <a:t>华文慕课 计算机辅助翻译</a:t>
            </a:r>
          </a:p>
          <a:p>
            <a:pPr marL="342900" lvl="0" indent="-342900">
              <a:lnSpc>
                <a:spcPct val="150000"/>
              </a:lnSpc>
              <a:buFont typeface="+mj-lt"/>
              <a:buAutoNum type="arabicPeriod"/>
            </a:pPr>
            <a:r>
              <a:rPr lang="en-US" altLang="zh-CN" dirty="0"/>
              <a:t>Collier, Michael P., Robert H. Webb, and Edmund D. Andrews. "Experimental flooding in Grand Canyon." Scientific American 276.1 (1997): 82-89.</a:t>
            </a:r>
            <a:endParaRPr lang="zh-CN" altLang="zh-CN" dirty="0"/>
          </a:p>
          <a:p>
            <a:pPr marL="342900" lvl="0" indent="-342900">
              <a:lnSpc>
                <a:spcPct val="150000"/>
              </a:lnSpc>
              <a:buFont typeface="+mj-lt"/>
              <a:buAutoNum type="arabicPeriod"/>
            </a:pPr>
            <a:r>
              <a:rPr lang="en-US" altLang="zh-CN" dirty="0"/>
              <a:t>How to Use Google Trends: 10 Mind-Blowing Tricks for Entrepreneurs</a:t>
            </a:r>
            <a:r>
              <a:rPr lang="zh-CN" altLang="zh-CN" dirty="0"/>
              <a:t>：</a:t>
            </a:r>
            <a:r>
              <a:rPr lang="en-US" altLang="zh-CN" dirty="0"/>
              <a:t>https://sg.oberlo.com/blog/google-trends</a:t>
            </a:r>
            <a:endParaRPr lang="zh-CN" altLang="zh-CN" dirty="0"/>
          </a:p>
          <a:p>
            <a:pPr marL="342900" lvl="0" indent="-342900">
              <a:lnSpc>
                <a:spcPct val="150000"/>
              </a:lnSpc>
              <a:buFont typeface="+mj-lt"/>
              <a:buAutoNum type="arabicPeriod"/>
            </a:pPr>
            <a:r>
              <a:rPr lang="en-US" altLang="zh-CN" dirty="0"/>
              <a:t>How to Use Google Insights and Google Trends</a:t>
            </a:r>
            <a:r>
              <a:rPr lang="zh-CN" altLang="zh-CN" dirty="0"/>
              <a:t>：</a:t>
            </a:r>
            <a:r>
              <a:rPr lang="en-US" altLang="zh-CN" dirty="0"/>
              <a:t>https://blog.hubspot.com/customers/bid/109571/how-to-use-google-insights-and-google-trends</a:t>
            </a:r>
            <a:endParaRPr lang="zh-CN" altLang="zh-CN" dirty="0"/>
          </a:p>
          <a:p>
            <a:pPr marL="342900" lvl="0" indent="-342900">
              <a:lnSpc>
                <a:spcPct val="150000"/>
              </a:lnSpc>
              <a:buFont typeface="+mj-lt"/>
              <a:buAutoNum type="arabicPeriod"/>
            </a:pPr>
            <a:r>
              <a:rPr lang="en-US" altLang="zh-CN" dirty="0" err="1"/>
              <a:t>一个玩得停不下来的Google神器：Ngram</a:t>
            </a:r>
            <a:r>
              <a:rPr lang="en-US" altLang="zh-CN" dirty="0"/>
              <a:t> https://</a:t>
            </a:r>
            <a:r>
              <a:rPr lang="en-US" altLang="zh-CN" dirty="0" smtClean="0"/>
              <a:t>zhuanlan.zhihu.com/p/20165483</a:t>
            </a:r>
            <a:endParaRPr lang="zh-CN" altLang="zh-CN" dirty="0"/>
          </a:p>
        </p:txBody>
      </p:sp>
    </p:spTree>
    <p:extLst>
      <p:ext uri="{BB962C8B-B14F-4D97-AF65-F5344CB8AC3E}">
        <p14:creationId xmlns:p14="http://schemas.microsoft.com/office/powerpoint/2010/main" val="27018363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88032" y="357207"/>
            <a:ext cx="8820472" cy="4662815"/>
          </a:xfrm>
          <a:prstGeom prst="rect">
            <a:avLst/>
          </a:prstGeom>
          <a:noFill/>
        </p:spPr>
        <p:txBody>
          <a:bodyPr wrap="square" rtlCol="0">
            <a:spAutoFit/>
          </a:bodyPr>
          <a:lstStyle/>
          <a:p>
            <a:pPr>
              <a:lnSpc>
                <a:spcPct val="150000"/>
              </a:lnSpc>
            </a:pPr>
            <a:r>
              <a:rPr lang="en-US" altLang="zh-CN" dirty="0" smtClean="0"/>
              <a:t>7. </a:t>
            </a:r>
            <a:r>
              <a:rPr lang="en-US" altLang="zh-CN" dirty="0"/>
              <a:t>Google </a:t>
            </a:r>
            <a:r>
              <a:rPr lang="en-US" altLang="zh-CN" dirty="0" err="1"/>
              <a:t>Ngram</a:t>
            </a:r>
            <a:r>
              <a:rPr lang="en-US" altLang="zh-CN" dirty="0"/>
              <a:t> &amp; Google Trends: Two Google Tools No One Ever Talks About http://redshiftwriters.com/2019/02/18/google-ngram-google-trends-two-google-tools-no-one-ever-talks-about</a:t>
            </a:r>
            <a:r>
              <a:rPr lang="en-US" altLang="zh-CN" dirty="0" smtClean="0"/>
              <a:t>/</a:t>
            </a:r>
          </a:p>
          <a:p>
            <a:pPr lvl="0">
              <a:lnSpc>
                <a:spcPct val="150000"/>
              </a:lnSpc>
            </a:pPr>
            <a:r>
              <a:rPr lang="en-US" altLang="zh-CN" dirty="0" smtClean="0"/>
              <a:t>8. 2019</a:t>
            </a:r>
            <a:r>
              <a:rPr lang="en-US" altLang="zh-CN" dirty="0"/>
              <a:t>年该如何使用新版Google Keyword Planner https://zhuanlan.zhihu.com/p/61302794</a:t>
            </a:r>
            <a:endParaRPr lang="zh-CN" altLang="zh-CN" dirty="0"/>
          </a:p>
          <a:p>
            <a:pPr lvl="0">
              <a:lnSpc>
                <a:spcPct val="150000"/>
              </a:lnSpc>
            </a:pPr>
            <a:r>
              <a:rPr lang="en-US" altLang="zh-CN" dirty="0" smtClean="0"/>
              <a:t>9. </a:t>
            </a:r>
            <a:r>
              <a:rPr lang="en-US" altLang="zh-CN" dirty="0" err="1" smtClean="0"/>
              <a:t>如何利用</a:t>
            </a:r>
            <a:r>
              <a:rPr lang="en-US" altLang="zh-CN" dirty="0" err="1"/>
              <a:t>Google</a:t>
            </a:r>
            <a:r>
              <a:rPr lang="en-US" altLang="zh-CN" dirty="0"/>
              <a:t> Keyword Planner 找出你的行业一千个有用的关键词https://zhuanlan.zhihu.com/p/26283514</a:t>
            </a:r>
            <a:endParaRPr lang="zh-CN" altLang="zh-CN" dirty="0"/>
          </a:p>
          <a:p>
            <a:pPr lvl="0">
              <a:lnSpc>
                <a:spcPct val="150000"/>
              </a:lnSpc>
            </a:pPr>
            <a:r>
              <a:rPr lang="en-US" altLang="zh-CN" dirty="0" smtClean="0"/>
              <a:t>10. Using </a:t>
            </a:r>
            <a:r>
              <a:rPr lang="en-US" altLang="zh-CN" dirty="0"/>
              <a:t>Google Trends for Influenza Surveillance in South China </a:t>
            </a:r>
            <a:r>
              <a:rPr lang="en-US" altLang="zh-CN" dirty="0" smtClean="0">
                <a:hlinkClick r:id="rId2"/>
              </a:rPr>
              <a:t>https</a:t>
            </a:r>
            <a:r>
              <a:rPr lang="en-US" altLang="zh-CN" dirty="0">
                <a:hlinkClick r:id="rId2"/>
              </a:rPr>
              <a:t>://journals.plos.org/plosone/article?id=10.1371/journal.pone.0055205</a:t>
            </a:r>
            <a:r>
              <a:rPr lang="en-US" altLang="zh-CN" dirty="0"/>
              <a:t> </a:t>
            </a:r>
            <a:endParaRPr lang="zh-CN" altLang="zh-CN" dirty="0"/>
          </a:p>
          <a:p>
            <a:pPr lvl="0">
              <a:lnSpc>
                <a:spcPct val="150000"/>
              </a:lnSpc>
            </a:pPr>
            <a:r>
              <a:rPr lang="en-US" altLang="zh-CN" dirty="0" smtClean="0"/>
              <a:t>11. </a:t>
            </a:r>
            <a:r>
              <a:rPr lang="en-US" altLang="zh-CN" dirty="0" err="1" smtClean="0"/>
              <a:t>葛晓华</a:t>
            </a:r>
            <a:r>
              <a:rPr lang="en-US" altLang="zh-CN" dirty="0" err="1"/>
              <a:t>.Sketch</a:t>
            </a:r>
            <a:r>
              <a:rPr lang="en-US" altLang="zh-CN" dirty="0"/>
              <a:t> </a:t>
            </a:r>
            <a:r>
              <a:rPr lang="en-US" altLang="zh-CN" dirty="0" err="1"/>
              <a:t>Engine的核心功能和应用前景</a:t>
            </a:r>
            <a:r>
              <a:rPr lang="en-US" altLang="zh-CN" dirty="0"/>
              <a:t>[J].外语电化教学,</a:t>
            </a:r>
            <a:r>
              <a:rPr lang="en-US" altLang="zh-CN" dirty="0" smtClean="0"/>
              <a:t>2017,176:23-30.</a:t>
            </a:r>
            <a:endParaRPr lang="zh-CN" altLang="zh-CN" dirty="0" smtClean="0"/>
          </a:p>
          <a:p>
            <a:pPr>
              <a:lnSpc>
                <a:spcPct val="150000"/>
              </a:lnSpc>
            </a:pPr>
            <a:endParaRPr lang="zh-CN" altLang="en-US" dirty="0"/>
          </a:p>
        </p:txBody>
      </p:sp>
    </p:spTree>
    <p:extLst>
      <p:ext uri="{BB962C8B-B14F-4D97-AF65-F5344CB8AC3E}">
        <p14:creationId xmlns:p14="http://schemas.microsoft.com/office/powerpoint/2010/main" val="3088973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23528" y="267494"/>
            <a:ext cx="8496944" cy="2862322"/>
          </a:xfrm>
          <a:prstGeom prst="rect">
            <a:avLst/>
          </a:prstGeom>
          <a:noFill/>
        </p:spPr>
        <p:txBody>
          <a:bodyPr wrap="square" rtlCol="0">
            <a:spAutoFit/>
          </a:bodyPr>
          <a:lstStyle/>
          <a:p>
            <a:pPr lvl="0">
              <a:lnSpc>
                <a:spcPct val="150000"/>
              </a:lnSpc>
            </a:pPr>
            <a:r>
              <a:rPr lang="en-US" altLang="zh-CN" dirty="0"/>
              <a:t>12. 张　鸰. Sketch </a:t>
            </a:r>
            <a:r>
              <a:rPr lang="en-US" altLang="zh-CN" dirty="0" err="1"/>
              <a:t>Engine工具在词汇搭配和同义词辨析教学上的应用</a:t>
            </a:r>
            <a:r>
              <a:rPr lang="en-US" altLang="zh-CN" dirty="0"/>
              <a:t>[J]. 外语电化教学,2008,120:75-78.</a:t>
            </a:r>
            <a:endParaRPr lang="zh-CN" altLang="zh-CN" dirty="0"/>
          </a:p>
          <a:p>
            <a:pPr lvl="0">
              <a:lnSpc>
                <a:spcPct val="150000"/>
              </a:lnSpc>
            </a:pPr>
            <a:r>
              <a:rPr lang="en-US" altLang="zh-CN" dirty="0"/>
              <a:t>13. </a:t>
            </a:r>
            <a:r>
              <a:rPr lang="en-US" altLang="zh-CN" dirty="0" err="1"/>
              <a:t>刘金燕</a:t>
            </a:r>
            <a:r>
              <a:rPr lang="en-US" altLang="zh-CN" dirty="0"/>
              <a:t>. </a:t>
            </a:r>
            <a:r>
              <a:rPr lang="en-US" altLang="zh-CN" dirty="0" err="1"/>
              <a:t>基于Sketch</a:t>
            </a:r>
            <a:r>
              <a:rPr lang="en-US" altLang="zh-CN" dirty="0"/>
              <a:t> Engine </a:t>
            </a:r>
            <a:r>
              <a:rPr lang="en-US" altLang="zh-CN" dirty="0" err="1"/>
              <a:t>的英汉近义词差异研究</a:t>
            </a:r>
            <a:r>
              <a:rPr lang="en-US" altLang="zh-CN" dirty="0"/>
              <a:t>[J].2019,19(6):95-100.</a:t>
            </a:r>
            <a:endParaRPr lang="zh-CN" altLang="zh-CN" dirty="0"/>
          </a:p>
          <a:p>
            <a:pPr lvl="0">
              <a:lnSpc>
                <a:spcPct val="150000"/>
              </a:lnSpc>
            </a:pPr>
            <a:r>
              <a:rPr lang="en-US" altLang="zh-CN" dirty="0"/>
              <a:t>14. </a:t>
            </a:r>
            <a:r>
              <a:rPr lang="zh-CN" altLang="zh-CN" dirty="0"/>
              <a:t>崔玉洁</a:t>
            </a:r>
            <a:r>
              <a:rPr lang="en-US" altLang="zh-CN" dirty="0"/>
              <a:t>,</a:t>
            </a:r>
            <a:r>
              <a:rPr lang="zh-CN" altLang="zh-CN" dirty="0"/>
              <a:t>廖坤</a:t>
            </a:r>
            <a:r>
              <a:rPr lang="en-US" altLang="zh-CN" dirty="0"/>
              <a:t>. </a:t>
            </a:r>
            <a:r>
              <a:rPr lang="zh-CN" altLang="zh-CN" dirty="0"/>
              <a:t>借助八爪鱼采集器实现过刊网刊元数据的自动提取</a:t>
            </a:r>
            <a:r>
              <a:rPr lang="en-US" altLang="zh-CN" dirty="0"/>
              <a:t>[J].2016,28(5):485-488</a:t>
            </a:r>
            <a:endParaRPr lang="zh-CN" altLang="zh-CN" dirty="0"/>
          </a:p>
          <a:p>
            <a:pPr marL="342900" indent="-342900">
              <a:lnSpc>
                <a:spcPct val="150000"/>
              </a:lnSpc>
              <a:buFont typeface="+mj-lt"/>
              <a:buAutoNum type="arabicPeriod"/>
            </a:pPr>
            <a:endParaRPr lang="zh-CN" altLang="en-US" dirty="0"/>
          </a:p>
          <a:p>
            <a:endParaRPr lang="zh-CN" altLang="en-US" dirty="0"/>
          </a:p>
        </p:txBody>
      </p:sp>
    </p:spTree>
    <p:extLst>
      <p:ext uri="{BB962C8B-B14F-4D97-AF65-F5344CB8AC3E}">
        <p14:creationId xmlns:p14="http://schemas.microsoft.com/office/powerpoint/2010/main" val="139560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1640" y="195486"/>
            <a:ext cx="6624736" cy="4968552"/>
          </a:xfrm>
          <a:prstGeom prst="rect">
            <a:avLst/>
          </a:prstGeom>
        </p:spPr>
      </p:pic>
    </p:spTree>
    <p:extLst>
      <p:ext uri="{BB962C8B-B14F-4D97-AF65-F5344CB8AC3E}">
        <p14:creationId xmlns:p14="http://schemas.microsoft.com/office/powerpoint/2010/main" val="5060980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PA_MH_Others_1"/>
          <p:cNvSpPr/>
          <p:nvPr>
            <p:custDataLst>
              <p:tags r:id="rId2"/>
            </p:custDataLst>
          </p:nvPr>
        </p:nvSpPr>
        <p:spPr>
          <a:xfrm rot="16200000">
            <a:off x="-253021" y="1123669"/>
            <a:ext cx="2595056" cy="450659"/>
          </a:xfrm>
          <a:prstGeom prst="rect">
            <a:avLst/>
          </a:prstGeom>
        </p:spPr>
        <p:txBody>
          <a:bodyPr wrap="none" lIns="68580" tIns="34290" rIns="68580" bIns="34290" anchor="ctr" anchorCtr="0">
            <a:noAutofit/>
          </a:bodyPr>
          <a:lstStyle/>
          <a:p>
            <a:pPr algn="ctr">
              <a:defRPr/>
            </a:pPr>
            <a:r>
              <a:rPr lang="en-US" altLang="zh-CN" sz="2400" spc="375" dirty="0">
                <a:solidFill>
                  <a:schemeClr val="bg1">
                    <a:lumMod val="65000"/>
                  </a:schemeClr>
                </a:solidFill>
                <a:latin typeface="Times New Roman" panose="02020603050405020304" pitchFamily="18" charset="0"/>
                <a:ea typeface="华文中宋" panose="02010600040101010101" pitchFamily="2" charset="-122"/>
                <a:cs typeface="Times New Roman" panose="02020603050405020304" pitchFamily="18" charset="0"/>
              </a:rPr>
              <a:t>CONTENTS</a:t>
            </a:r>
            <a:endParaRPr lang="zh-CN" altLang="en-US" sz="2400" spc="375" dirty="0">
              <a:solidFill>
                <a:schemeClr val="bg1">
                  <a:lumMod val="65000"/>
                </a:schemeClr>
              </a:solidFill>
              <a:latin typeface="Times New Roman" panose="02020603050405020304" pitchFamily="18" charset="0"/>
              <a:ea typeface="华文中宋" panose="02010600040101010101" pitchFamily="2" charset="-122"/>
              <a:cs typeface="Times New Roman" panose="02020603050405020304" pitchFamily="18" charset="0"/>
            </a:endParaRPr>
          </a:p>
        </p:txBody>
      </p:sp>
      <p:sp>
        <p:nvSpPr>
          <p:cNvPr id="19" name="PA_MH_Others_2"/>
          <p:cNvSpPr txBox="1">
            <a:spLocks noChangeArrowheads="1"/>
          </p:cNvSpPr>
          <p:nvPr>
            <p:custDataLst>
              <p:tags r:id="rId3"/>
            </p:custDataLst>
          </p:nvPr>
        </p:nvSpPr>
        <p:spPr bwMode="auto">
          <a:xfrm>
            <a:off x="1273771" y="854686"/>
            <a:ext cx="417909" cy="900247"/>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nchorCtr="0">
            <a:no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4500" b="1" dirty="0">
                <a:solidFill>
                  <a:schemeClr val="accent1"/>
                </a:solidFill>
                <a:latin typeface="华文细黑" panose="02010600040101010101" pitchFamily="2" charset="-122"/>
                <a:ea typeface="华文细黑" panose="02010600040101010101" pitchFamily="2" charset="-122"/>
              </a:rPr>
              <a:t>目录</a:t>
            </a:r>
          </a:p>
        </p:txBody>
      </p:sp>
      <p:sp>
        <p:nvSpPr>
          <p:cNvPr id="14" name="PA_MH_Entry_1"/>
          <p:cNvSpPr/>
          <p:nvPr>
            <p:custDataLst>
              <p:tags r:id="rId4"/>
            </p:custDataLst>
          </p:nvPr>
        </p:nvSpPr>
        <p:spPr>
          <a:xfrm>
            <a:off x="3895725" y="279074"/>
            <a:ext cx="3979118" cy="682545"/>
          </a:xfrm>
          <a:prstGeom prst="rect">
            <a:avLst/>
          </a:prstGeom>
          <a:solidFill>
            <a:schemeClr val="bg1"/>
          </a:solidFill>
          <a:ln w="3175">
            <a:noFill/>
          </a:ln>
          <a:effectLst>
            <a:outerShdw blurRad="279400" dist="127000" dir="606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108000" tIns="0" rIns="540000" bIns="0" anchor="ctr">
            <a:normAutofit/>
          </a:bodyPr>
          <a:lstStyle/>
          <a:p>
            <a:pPr algn="ctr">
              <a:lnSpc>
                <a:spcPct val="120000"/>
              </a:lnSpc>
              <a:defRPr/>
            </a:pPr>
            <a:r>
              <a:rPr lang="zh-CN" altLang="en-US" dirty="0" smtClean="0">
                <a:solidFill>
                  <a:schemeClr val="tx1"/>
                </a:solidFill>
                <a:latin typeface="+mn-ea"/>
              </a:rPr>
              <a:t>辅助翻译查证软件</a:t>
            </a:r>
            <a:endParaRPr lang="zh-CN" altLang="en-US" dirty="0">
              <a:solidFill>
                <a:schemeClr val="tx1"/>
              </a:solidFill>
              <a:latin typeface="+mn-ea"/>
            </a:endParaRPr>
          </a:p>
        </p:txBody>
      </p:sp>
      <p:sp>
        <p:nvSpPr>
          <p:cNvPr id="15" name="PA_MH_Number_1">
            <a:hlinkClick r:id="rId12" action="ppaction://hlinksldjump"/>
          </p:cNvPr>
          <p:cNvSpPr/>
          <p:nvPr>
            <p:custDataLst>
              <p:tags r:id="rId5"/>
            </p:custDataLst>
          </p:nvPr>
        </p:nvSpPr>
        <p:spPr>
          <a:xfrm>
            <a:off x="3211701" y="51470"/>
            <a:ext cx="667962" cy="920364"/>
          </a:xfrm>
          <a:custGeom>
            <a:avLst/>
            <a:gdLst>
              <a:gd name="connsiteX0" fmla="*/ 0 w 640080"/>
              <a:gd name="connsiteY0" fmla="*/ 0 h 662940"/>
              <a:gd name="connsiteX1" fmla="*/ 0 w 640080"/>
              <a:gd name="connsiteY1" fmla="*/ 502920 h 662940"/>
              <a:gd name="connsiteX2" fmla="*/ 640080 w 640080"/>
              <a:gd name="connsiteY2" fmla="*/ 662940 h 662940"/>
              <a:gd name="connsiteX3" fmla="*/ 640080 w 640080"/>
              <a:gd name="connsiteY3" fmla="*/ 160020 h 662940"/>
              <a:gd name="connsiteX4" fmla="*/ 0 w 640080"/>
              <a:gd name="connsiteY4" fmla="*/ 0 h 6629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0080" h="662940">
                <a:moveTo>
                  <a:pt x="0" y="0"/>
                </a:moveTo>
                <a:lnTo>
                  <a:pt x="0" y="502920"/>
                </a:lnTo>
                <a:lnTo>
                  <a:pt x="640080" y="662940"/>
                </a:lnTo>
                <a:lnTo>
                  <a:pt x="640080" y="160020"/>
                </a:lnTo>
                <a:lnTo>
                  <a:pt x="0" y="0"/>
                </a:lnTo>
                <a:close/>
              </a:path>
            </a:pathLst>
          </a:cu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2400" b="1" dirty="0">
                <a:solidFill>
                  <a:srgbClr val="FFFFFF"/>
                </a:solidFill>
                <a:latin typeface="Times New Roman" panose="02020603050405020304" pitchFamily="18" charset="0"/>
                <a:ea typeface="Arial Unicode MS" panose="020B0604020202020204" pitchFamily="34" charset="-122"/>
                <a:cs typeface="Times New Roman" panose="02020603050405020304" pitchFamily="18" charset="0"/>
              </a:rPr>
              <a:t>01</a:t>
            </a:r>
            <a:endParaRPr lang="zh-CN" altLang="en-US" sz="2400" b="1" dirty="0">
              <a:solidFill>
                <a:srgbClr val="FFFFFF"/>
              </a:solidFill>
              <a:latin typeface="Times New Roman" panose="02020603050405020304" pitchFamily="18" charset="0"/>
              <a:ea typeface="Arial Unicode MS" panose="020B0604020202020204" pitchFamily="34" charset="-122"/>
              <a:cs typeface="Times New Roman" panose="02020603050405020304" pitchFamily="18" charset="0"/>
            </a:endParaRPr>
          </a:p>
        </p:txBody>
      </p:sp>
      <p:sp>
        <p:nvSpPr>
          <p:cNvPr id="16" name="PA_MH_Entry_2"/>
          <p:cNvSpPr/>
          <p:nvPr>
            <p:custDataLst>
              <p:tags r:id="rId6"/>
            </p:custDataLst>
          </p:nvPr>
        </p:nvSpPr>
        <p:spPr>
          <a:xfrm>
            <a:off x="3905250" y="1964061"/>
            <a:ext cx="3979118" cy="682545"/>
          </a:xfrm>
          <a:prstGeom prst="rect">
            <a:avLst/>
          </a:prstGeom>
          <a:solidFill>
            <a:schemeClr val="bg1"/>
          </a:solidFill>
          <a:ln w="3175">
            <a:noFill/>
          </a:ln>
          <a:effectLst>
            <a:outerShdw blurRad="279400" dist="127000" dir="606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108000" tIns="0" rIns="540000" bIns="0" anchor="ctr">
            <a:normAutofit/>
          </a:bodyPr>
          <a:lstStyle/>
          <a:p>
            <a:pPr algn="ctr">
              <a:lnSpc>
                <a:spcPct val="120000"/>
              </a:lnSpc>
              <a:defRPr/>
            </a:pPr>
            <a:r>
              <a:rPr lang="zh-CN" altLang="en-US" dirty="0" smtClean="0">
                <a:solidFill>
                  <a:schemeClr val="tx1"/>
                </a:solidFill>
                <a:latin typeface="+mn-ea"/>
              </a:rPr>
              <a:t>翻译优化</a:t>
            </a:r>
            <a:r>
              <a:rPr lang="en-US" altLang="zh-CN" dirty="0" smtClean="0">
                <a:solidFill>
                  <a:schemeClr val="tx1"/>
                </a:solidFill>
                <a:latin typeface="+mn-ea"/>
              </a:rPr>
              <a:t>&amp;</a:t>
            </a:r>
            <a:r>
              <a:rPr lang="zh-CN" altLang="en-US" dirty="0" smtClean="0">
                <a:solidFill>
                  <a:schemeClr val="tx1"/>
                </a:solidFill>
                <a:latin typeface="+mn-ea"/>
              </a:rPr>
              <a:t>商用软件</a:t>
            </a:r>
            <a:endParaRPr lang="zh-CN" altLang="en-US" dirty="0">
              <a:solidFill>
                <a:schemeClr val="tx1"/>
              </a:solidFill>
              <a:latin typeface="+mn-ea"/>
            </a:endParaRPr>
          </a:p>
        </p:txBody>
      </p:sp>
      <p:sp>
        <p:nvSpPr>
          <p:cNvPr id="17" name="PA_MH_Number_2"/>
          <p:cNvSpPr/>
          <p:nvPr>
            <p:custDataLst>
              <p:tags r:id="rId7"/>
            </p:custDataLst>
          </p:nvPr>
        </p:nvSpPr>
        <p:spPr>
          <a:xfrm>
            <a:off x="3221226" y="1736457"/>
            <a:ext cx="667962" cy="920364"/>
          </a:xfrm>
          <a:custGeom>
            <a:avLst/>
            <a:gdLst>
              <a:gd name="connsiteX0" fmla="*/ 0 w 640080"/>
              <a:gd name="connsiteY0" fmla="*/ 0 h 662940"/>
              <a:gd name="connsiteX1" fmla="*/ 0 w 640080"/>
              <a:gd name="connsiteY1" fmla="*/ 502920 h 662940"/>
              <a:gd name="connsiteX2" fmla="*/ 640080 w 640080"/>
              <a:gd name="connsiteY2" fmla="*/ 662940 h 662940"/>
              <a:gd name="connsiteX3" fmla="*/ 640080 w 640080"/>
              <a:gd name="connsiteY3" fmla="*/ 160020 h 662940"/>
              <a:gd name="connsiteX4" fmla="*/ 0 w 640080"/>
              <a:gd name="connsiteY4" fmla="*/ 0 h 6629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0080" h="662940">
                <a:moveTo>
                  <a:pt x="0" y="0"/>
                </a:moveTo>
                <a:lnTo>
                  <a:pt x="0" y="502920"/>
                </a:lnTo>
                <a:lnTo>
                  <a:pt x="640080" y="662940"/>
                </a:lnTo>
                <a:lnTo>
                  <a:pt x="640080" y="160020"/>
                </a:lnTo>
                <a:lnTo>
                  <a:pt x="0" y="0"/>
                </a:lnTo>
                <a:close/>
              </a:path>
            </a:pathLst>
          </a:cu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2400" b="1">
                <a:solidFill>
                  <a:srgbClr val="FFFFFF"/>
                </a:solidFill>
                <a:latin typeface="Times New Roman" panose="02020603050405020304" pitchFamily="18" charset="0"/>
                <a:ea typeface="Arial Unicode MS" panose="020B0604020202020204" pitchFamily="34" charset="-122"/>
                <a:cs typeface="Times New Roman" panose="02020603050405020304" pitchFamily="18" charset="0"/>
              </a:rPr>
              <a:t>02</a:t>
            </a:r>
            <a:endParaRPr lang="zh-CN" altLang="en-US" sz="2400" b="1">
              <a:solidFill>
                <a:srgbClr val="FFFFFF"/>
              </a:solidFill>
              <a:latin typeface="Times New Roman" panose="02020603050405020304" pitchFamily="18" charset="0"/>
              <a:ea typeface="Arial Unicode MS" panose="020B0604020202020204" pitchFamily="34" charset="-122"/>
              <a:cs typeface="Times New Roman" panose="02020603050405020304" pitchFamily="18" charset="0"/>
            </a:endParaRPr>
          </a:p>
        </p:txBody>
      </p:sp>
      <p:sp>
        <p:nvSpPr>
          <p:cNvPr id="20" name="PA_MH_Entry_3"/>
          <p:cNvSpPr/>
          <p:nvPr>
            <p:custDataLst>
              <p:tags r:id="rId8"/>
            </p:custDataLst>
          </p:nvPr>
        </p:nvSpPr>
        <p:spPr>
          <a:xfrm>
            <a:off x="3888503" y="3591442"/>
            <a:ext cx="3979118" cy="682545"/>
          </a:xfrm>
          <a:prstGeom prst="rect">
            <a:avLst/>
          </a:prstGeom>
          <a:solidFill>
            <a:schemeClr val="bg1"/>
          </a:solidFill>
          <a:ln w="3175">
            <a:noFill/>
          </a:ln>
          <a:effectLst>
            <a:outerShdw blurRad="279400" dist="127000" dir="606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108000" tIns="0" rIns="540000" bIns="0" anchor="ctr">
            <a:normAutofit/>
          </a:bodyPr>
          <a:lstStyle/>
          <a:p>
            <a:pPr algn="ctr">
              <a:lnSpc>
                <a:spcPct val="120000"/>
              </a:lnSpc>
              <a:defRPr/>
            </a:pPr>
            <a:r>
              <a:rPr lang="zh-CN" altLang="en-US" dirty="0" smtClean="0">
                <a:solidFill>
                  <a:schemeClr val="tx1"/>
                </a:solidFill>
                <a:latin typeface="+mn-ea"/>
              </a:rPr>
              <a:t>谷歌其他补充软件</a:t>
            </a:r>
            <a:endParaRPr lang="zh-CN" altLang="en-US" dirty="0">
              <a:solidFill>
                <a:schemeClr val="tx1"/>
              </a:solidFill>
              <a:latin typeface="+mn-ea"/>
            </a:endParaRPr>
          </a:p>
        </p:txBody>
      </p:sp>
      <p:sp>
        <p:nvSpPr>
          <p:cNvPr id="21" name="PA_MH_Number_3">
            <a:hlinkClick r:id="" action="ppaction://noaction"/>
          </p:cNvPr>
          <p:cNvSpPr/>
          <p:nvPr>
            <p:custDataLst>
              <p:tags r:id="rId9"/>
            </p:custDataLst>
          </p:nvPr>
        </p:nvSpPr>
        <p:spPr>
          <a:xfrm>
            <a:off x="3230751" y="3363838"/>
            <a:ext cx="667962" cy="920364"/>
          </a:xfrm>
          <a:custGeom>
            <a:avLst/>
            <a:gdLst>
              <a:gd name="connsiteX0" fmla="*/ 0 w 640080"/>
              <a:gd name="connsiteY0" fmla="*/ 0 h 662940"/>
              <a:gd name="connsiteX1" fmla="*/ 0 w 640080"/>
              <a:gd name="connsiteY1" fmla="*/ 502920 h 662940"/>
              <a:gd name="connsiteX2" fmla="*/ 640080 w 640080"/>
              <a:gd name="connsiteY2" fmla="*/ 662940 h 662940"/>
              <a:gd name="connsiteX3" fmla="*/ 640080 w 640080"/>
              <a:gd name="connsiteY3" fmla="*/ 160020 h 662940"/>
              <a:gd name="connsiteX4" fmla="*/ 0 w 640080"/>
              <a:gd name="connsiteY4" fmla="*/ 0 h 6629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0080" h="662940">
                <a:moveTo>
                  <a:pt x="0" y="0"/>
                </a:moveTo>
                <a:lnTo>
                  <a:pt x="0" y="502920"/>
                </a:lnTo>
                <a:lnTo>
                  <a:pt x="640080" y="662940"/>
                </a:lnTo>
                <a:lnTo>
                  <a:pt x="640080" y="160020"/>
                </a:lnTo>
                <a:lnTo>
                  <a:pt x="0" y="0"/>
                </a:lnTo>
                <a:close/>
              </a:path>
            </a:pathLst>
          </a:cu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2400" b="1" dirty="0">
                <a:solidFill>
                  <a:srgbClr val="FFFFFF"/>
                </a:solidFill>
                <a:latin typeface="Times New Roman" panose="02020603050405020304" pitchFamily="18" charset="0"/>
                <a:ea typeface="Arial Unicode MS" panose="020B0604020202020204" pitchFamily="34" charset="-122"/>
                <a:cs typeface="Times New Roman" panose="02020603050405020304" pitchFamily="18" charset="0"/>
              </a:rPr>
              <a:t>03</a:t>
            </a:r>
            <a:endParaRPr lang="zh-CN" altLang="en-US" sz="2400" b="1" dirty="0">
              <a:solidFill>
                <a:srgbClr val="FFFFFF"/>
              </a:solidFill>
              <a:latin typeface="Times New Roman" panose="02020603050405020304" pitchFamily="18" charset="0"/>
              <a:ea typeface="Arial Unicode MS" panose="020B0604020202020204" pitchFamily="34" charset="-122"/>
              <a:cs typeface="Times New Roman" panose="02020603050405020304" pitchFamily="18" charset="0"/>
            </a:endParaRPr>
          </a:p>
        </p:txBody>
      </p:sp>
      <p:sp>
        <p:nvSpPr>
          <p:cNvPr id="5" name="TextBox 4"/>
          <p:cNvSpPr txBox="1"/>
          <p:nvPr/>
        </p:nvSpPr>
        <p:spPr>
          <a:xfrm>
            <a:off x="4037806" y="1114433"/>
            <a:ext cx="2190378" cy="646331"/>
          </a:xfrm>
          <a:prstGeom prst="rect">
            <a:avLst/>
          </a:prstGeom>
          <a:noFill/>
        </p:spPr>
        <p:txBody>
          <a:bodyPr wrap="square" rtlCol="0">
            <a:spAutoFit/>
          </a:bodyPr>
          <a:lstStyle/>
          <a:p>
            <a:pPr marL="285750" indent="-285750">
              <a:buFont typeface="Arial" pitchFamily="34" charset="0"/>
              <a:buChar char="•"/>
            </a:pPr>
            <a:r>
              <a:rPr lang="en-US" altLang="zh-CN" dirty="0" smtClean="0"/>
              <a:t>Google</a:t>
            </a:r>
          </a:p>
          <a:p>
            <a:pPr marL="285750" indent="-285750">
              <a:buFont typeface="Arial" pitchFamily="34" charset="0"/>
              <a:buChar char="•"/>
            </a:pPr>
            <a:r>
              <a:rPr lang="en-US" altLang="zh-CN" dirty="0" smtClean="0"/>
              <a:t>Google Scholar</a:t>
            </a:r>
            <a:endParaRPr lang="zh-CN" altLang="en-US" dirty="0"/>
          </a:p>
        </p:txBody>
      </p:sp>
      <p:sp>
        <p:nvSpPr>
          <p:cNvPr id="8" name="TextBox 7"/>
          <p:cNvSpPr txBox="1"/>
          <p:nvPr/>
        </p:nvSpPr>
        <p:spPr>
          <a:xfrm>
            <a:off x="5858966" y="1148068"/>
            <a:ext cx="2284115" cy="646331"/>
          </a:xfrm>
          <a:prstGeom prst="rect">
            <a:avLst/>
          </a:prstGeom>
          <a:noFill/>
        </p:spPr>
        <p:txBody>
          <a:bodyPr wrap="square" rtlCol="0">
            <a:spAutoFit/>
          </a:bodyPr>
          <a:lstStyle/>
          <a:p>
            <a:pPr marL="285750" indent="-285750">
              <a:buFont typeface="Arial" pitchFamily="34" charset="0"/>
              <a:buChar char="•"/>
            </a:pPr>
            <a:r>
              <a:rPr lang="en-US" altLang="zh-CN" dirty="0" smtClean="0"/>
              <a:t>Google Map/Earth</a:t>
            </a:r>
          </a:p>
          <a:p>
            <a:pPr marL="285750" indent="-285750">
              <a:buFont typeface="Arial" pitchFamily="34" charset="0"/>
              <a:buChar char="•"/>
            </a:pPr>
            <a:r>
              <a:rPr lang="en-US" altLang="zh-CN" dirty="0" smtClean="0"/>
              <a:t>Google Patents</a:t>
            </a:r>
            <a:endParaRPr lang="zh-CN" altLang="en-US" dirty="0"/>
          </a:p>
        </p:txBody>
      </p:sp>
      <p:sp>
        <p:nvSpPr>
          <p:cNvPr id="32" name="TextBox 31"/>
          <p:cNvSpPr txBox="1"/>
          <p:nvPr/>
        </p:nvSpPr>
        <p:spPr>
          <a:xfrm>
            <a:off x="4139952" y="2861523"/>
            <a:ext cx="2088232" cy="646331"/>
          </a:xfrm>
          <a:prstGeom prst="rect">
            <a:avLst/>
          </a:prstGeom>
          <a:noFill/>
        </p:spPr>
        <p:txBody>
          <a:bodyPr wrap="square" rtlCol="0">
            <a:spAutoFit/>
          </a:bodyPr>
          <a:lstStyle/>
          <a:p>
            <a:pPr marL="285750" indent="-285750">
              <a:buFont typeface="Arial" pitchFamily="34" charset="0"/>
              <a:buChar char="•"/>
            </a:pPr>
            <a:r>
              <a:rPr lang="en-US" altLang="zh-CN" dirty="0" smtClean="0"/>
              <a:t>Google Trends</a:t>
            </a:r>
          </a:p>
          <a:p>
            <a:pPr marL="285750" indent="-285750">
              <a:buFont typeface="Arial" pitchFamily="34" charset="0"/>
              <a:buChar char="•"/>
            </a:pPr>
            <a:r>
              <a:rPr lang="en-US" altLang="zh-CN" dirty="0" smtClean="0"/>
              <a:t>Google Ads</a:t>
            </a:r>
            <a:endParaRPr lang="zh-CN" altLang="en-US" dirty="0"/>
          </a:p>
        </p:txBody>
      </p:sp>
      <p:sp>
        <p:nvSpPr>
          <p:cNvPr id="33" name="TextBox 32"/>
          <p:cNvSpPr txBox="1"/>
          <p:nvPr/>
        </p:nvSpPr>
        <p:spPr>
          <a:xfrm>
            <a:off x="5945088" y="2818317"/>
            <a:ext cx="2227312" cy="646331"/>
          </a:xfrm>
          <a:prstGeom prst="rect">
            <a:avLst/>
          </a:prstGeom>
          <a:noFill/>
        </p:spPr>
        <p:txBody>
          <a:bodyPr wrap="square" rtlCol="0">
            <a:spAutoFit/>
          </a:bodyPr>
          <a:lstStyle/>
          <a:p>
            <a:pPr marL="285750" indent="-285750">
              <a:buFont typeface="Arial" pitchFamily="34" charset="0"/>
              <a:buChar char="•"/>
            </a:pPr>
            <a:r>
              <a:rPr lang="en-US" altLang="zh-CN" dirty="0" smtClean="0"/>
              <a:t>Google </a:t>
            </a:r>
            <a:r>
              <a:rPr lang="en-US" altLang="zh-CN" dirty="0" err="1" smtClean="0"/>
              <a:t>Ngram</a:t>
            </a:r>
            <a:endParaRPr lang="en-US" altLang="zh-CN" dirty="0"/>
          </a:p>
          <a:p>
            <a:pPr marL="285750" indent="-285750">
              <a:buFont typeface="Arial" pitchFamily="34" charset="0"/>
              <a:buChar char="•"/>
            </a:pPr>
            <a:r>
              <a:rPr lang="en-US" altLang="zh-CN" dirty="0" smtClean="0"/>
              <a:t>Google Analysis</a:t>
            </a:r>
            <a:endParaRPr lang="zh-CN" altLang="en-US" dirty="0"/>
          </a:p>
        </p:txBody>
      </p:sp>
      <p:sp>
        <p:nvSpPr>
          <p:cNvPr id="34" name="TextBox 33"/>
          <p:cNvSpPr txBox="1"/>
          <p:nvPr/>
        </p:nvSpPr>
        <p:spPr>
          <a:xfrm>
            <a:off x="4067944" y="4434666"/>
            <a:ext cx="2088232" cy="369332"/>
          </a:xfrm>
          <a:prstGeom prst="rect">
            <a:avLst/>
          </a:prstGeom>
          <a:noFill/>
        </p:spPr>
        <p:txBody>
          <a:bodyPr wrap="square" rtlCol="0">
            <a:spAutoFit/>
          </a:bodyPr>
          <a:lstStyle/>
          <a:p>
            <a:pPr marL="285750" indent="-285750">
              <a:buFont typeface="Arial" pitchFamily="34" charset="0"/>
              <a:buChar char="•"/>
            </a:pPr>
            <a:r>
              <a:rPr lang="en-US" altLang="zh-CN" dirty="0" smtClean="0"/>
              <a:t>Google Flights</a:t>
            </a:r>
          </a:p>
        </p:txBody>
      </p:sp>
      <p:sp>
        <p:nvSpPr>
          <p:cNvPr id="35" name="TextBox 34"/>
          <p:cNvSpPr txBox="1"/>
          <p:nvPr/>
        </p:nvSpPr>
        <p:spPr>
          <a:xfrm>
            <a:off x="6017096" y="4434666"/>
            <a:ext cx="2227312" cy="369332"/>
          </a:xfrm>
          <a:prstGeom prst="rect">
            <a:avLst/>
          </a:prstGeom>
          <a:noFill/>
        </p:spPr>
        <p:txBody>
          <a:bodyPr wrap="square" rtlCol="0">
            <a:spAutoFit/>
          </a:bodyPr>
          <a:lstStyle/>
          <a:p>
            <a:pPr marL="285750" indent="-285750">
              <a:buFont typeface="Arial" pitchFamily="34" charset="0"/>
              <a:buChar char="•"/>
            </a:pPr>
            <a:r>
              <a:rPr lang="en-US" altLang="zh-CN" dirty="0" smtClean="0"/>
              <a:t>Google Alerts</a:t>
            </a:r>
            <a:endParaRPr lang="en-US" altLang="zh-CN" dirty="0"/>
          </a:p>
        </p:txBody>
      </p:sp>
    </p:spTree>
    <p:custDataLst>
      <p:tags r:id="rId1"/>
    </p:custDataLst>
    <p:extLst>
      <p:ext uri="{BB962C8B-B14F-4D97-AF65-F5344CB8AC3E}">
        <p14:creationId xmlns:p14="http://schemas.microsoft.com/office/powerpoint/2010/main" val="258756903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A_矩形 2"/>
          <p:cNvSpPr/>
          <p:nvPr>
            <p:custDataLst>
              <p:tags r:id="rId2"/>
            </p:custDataLst>
          </p:nvPr>
        </p:nvSpPr>
        <p:spPr>
          <a:xfrm>
            <a:off x="1143001" y="2033588"/>
            <a:ext cx="1179910" cy="1152525"/>
          </a:xfrm>
          <a:prstGeom prst="rect">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r">
              <a:defRPr/>
            </a:pPr>
            <a:r>
              <a:rPr lang="en-US" altLang="zh-CN" sz="4500" dirty="0">
                <a:solidFill>
                  <a:srgbClr val="FCFCFC"/>
                </a:solidFill>
                <a:latin typeface="Gungsuh" panose="02030600000101010101" pitchFamily="18" charset="-127"/>
              </a:rPr>
              <a:t>01</a:t>
            </a:r>
            <a:endParaRPr lang="zh-CN" altLang="en-US" sz="4500" dirty="0">
              <a:solidFill>
                <a:srgbClr val="FCFCFC"/>
              </a:solidFill>
              <a:latin typeface="Gungsuh" panose="02030600000101010101" pitchFamily="18" charset="-127"/>
            </a:endParaRPr>
          </a:p>
        </p:txBody>
      </p:sp>
      <p:sp>
        <p:nvSpPr>
          <p:cNvPr id="4" name="PA_文本框 3"/>
          <p:cNvSpPr txBox="1"/>
          <p:nvPr>
            <p:custDataLst>
              <p:tags r:id="rId3"/>
            </p:custDataLst>
          </p:nvPr>
        </p:nvSpPr>
        <p:spPr>
          <a:xfrm>
            <a:off x="1095376" y="2045494"/>
            <a:ext cx="1227535" cy="300038"/>
          </a:xfrm>
          <a:prstGeom prst="rect">
            <a:avLst/>
          </a:prstGeom>
          <a:noFill/>
        </p:spPr>
        <p:txBody>
          <a:bodyPr lIns="0" tIns="34290" rIns="0" bIns="34290"/>
          <a:lstStyle/>
          <a:p>
            <a:pPr algn="r">
              <a:defRPr/>
            </a:pPr>
            <a:r>
              <a:rPr lang="en-US" altLang="zh-CN" sz="1500" spc="375" dirty="0">
                <a:solidFill>
                  <a:srgbClr val="FCFCFC"/>
                </a:solidFill>
                <a:latin typeface="Gungsuh" panose="02030600000101010101" pitchFamily="18" charset="-127"/>
              </a:rPr>
              <a:t>PART</a:t>
            </a:r>
            <a:endParaRPr lang="zh-CN" altLang="en-US" sz="1500" spc="375" dirty="0">
              <a:solidFill>
                <a:srgbClr val="FCFCFC"/>
              </a:solidFill>
              <a:latin typeface="Gungsuh" panose="02030600000101010101" pitchFamily="18" charset="-127"/>
            </a:endParaRPr>
          </a:p>
        </p:txBody>
      </p:sp>
      <p:sp>
        <p:nvSpPr>
          <p:cNvPr id="5" name="PA_文本框 4"/>
          <p:cNvSpPr txBox="1"/>
          <p:nvPr>
            <p:custDataLst>
              <p:tags r:id="rId4"/>
            </p:custDataLst>
          </p:nvPr>
        </p:nvSpPr>
        <p:spPr>
          <a:xfrm>
            <a:off x="2322911" y="2234803"/>
            <a:ext cx="5678090" cy="852488"/>
          </a:xfrm>
          <a:prstGeom prst="rect">
            <a:avLst/>
          </a:prstGeom>
          <a:noFill/>
        </p:spPr>
        <p:txBody>
          <a:bodyPr lIns="68580" tIns="34290" rIns="270000" bIns="34290">
            <a:normAutofit/>
          </a:bodyPr>
          <a:lstStyle/>
          <a:p>
            <a:pPr algn="ctr">
              <a:lnSpc>
                <a:spcPct val="120000"/>
              </a:lnSpc>
              <a:defRPr/>
            </a:pPr>
            <a:r>
              <a:rPr lang="zh-CN" altLang="en-US" sz="3600" dirty="0">
                <a:latin typeface="+mn-ea"/>
              </a:rPr>
              <a:t>辅助翻译查证软件</a:t>
            </a:r>
          </a:p>
        </p:txBody>
      </p:sp>
      <p:cxnSp>
        <p:nvCxnSpPr>
          <p:cNvPr id="10" name="PA_直接连接符 9"/>
          <p:cNvCxnSpPr/>
          <p:nvPr>
            <p:custDataLst>
              <p:tags r:id="rId5"/>
            </p:custDataLst>
          </p:nvPr>
        </p:nvCxnSpPr>
        <p:spPr>
          <a:xfrm>
            <a:off x="2612572" y="2886075"/>
            <a:ext cx="5388428" cy="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PA_矩形 1"/>
          <p:cNvSpPr/>
          <p:nvPr>
            <p:custDataLst>
              <p:tags r:id="rId6"/>
            </p:custDataLst>
          </p:nvPr>
        </p:nvSpPr>
        <p:spPr>
          <a:xfrm>
            <a:off x="2370536" y="2952750"/>
            <a:ext cx="5378053" cy="1177245"/>
          </a:xfrm>
          <a:prstGeom prst="rect">
            <a:avLst/>
          </a:prstGeom>
        </p:spPr>
        <p:txBody>
          <a:bodyPr lIns="68580" tIns="34290" rIns="68580" bIns="34290">
            <a:spAutoFit/>
          </a:bodyPr>
          <a:lstStyle/>
          <a:p>
            <a:pPr algn="ctr">
              <a:defRPr/>
            </a:pPr>
            <a:r>
              <a:rPr lang="en-US" altLang="zh-CN" dirty="0" smtClean="0">
                <a:solidFill>
                  <a:schemeClr val="bg1">
                    <a:lumMod val="65000"/>
                  </a:schemeClr>
                </a:solidFill>
                <a:latin typeface="Gungsuh" panose="02030600000101010101" pitchFamily="18" charset="-127"/>
              </a:rPr>
              <a:t>Google</a:t>
            </a:r>
          </a:p>
          <a:p>
            <a:pPr algn="ctr">
              <a:defRPr/>
            </a:pPr>
            <a:r>
              <a:rPr lang="en-US" altLang="zh-CN" dirty="0" smtClean="0">
                <a:solidFill>
                  <a:schemeClr val="bg1">
                    <a:lumMod val="65000"/>
                  </a:schemeClr>
                </a:solidFill>
                <a:latin typeface="Gungsuh" panose="02030600000101010101" pitchFamily="18" charset="-127"/>
              </a:rPr>
              <a:t>Google Map/Earth</a:t>
            </a:r>
          </a:p>
          <a:p>
            <a:pPr algn="ctr">
              <a:defRPr/>
            </a:pPr>
            <a:r>
              <a:rPr lang="en-US" altLang="zh-CN" dirty="0" smtClean="0">
                <a:solidFill>
                  <a:schemeClr val="bg1">
                    <a:lumMod val="65000"/>
                  </a:schemeClr>
                </a:solidFill>
                <a:latin typeface="Gungsuh" panose="02030600000101010101" pitchFamily="18" charset="-127"/>
              </a:rPr>
              <a:t>Google Scholar</a:t>
            </a:r>
          </a:p>
          <a:p>
            <a:pPr algn="ctr">
              <a:defRPr/>
            </a:pPr>
            <a:r>
              <a:rPr lang="en-US" altLang="zh-CN" dirty="0" smtClean="0">
                <a:solidFill>
                  <a:schemeClr val="bg1">
                    <a:lumMod val="65000"/>
                  </a:schemeClr>
                </a:solidFill>
                <a:latin typeface="Gungsuh" panose="02030600000101010101" pitchFamily="18" charset="-127"/>
              </a:rPr>
              <a:t>Google Patents</a:t>
            </a:r>
            <a:endParaRPr lang="en-US" altLang="zh-CN" dirty="0">
              <a:solidFill>
                <a:schemeClr val="bg1">
                  <a:lumMod val="65000"/>
                </a:schemeClr>
              </a:solidFill>
              <a:latin typeface="Gungsuh" panose="02030600000101010101" pitchFamily="18" charset="-127"/>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22" presetClass="entr" presetSubtype="8"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par>
                                <p:cTn id="13" presetID="42"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1000"/>
                                        <p:tgtEl>
                                          <p:spTgt spid="5"/>
                                        </p:tgtEl>
                                      </p:cBhvr>
                                    </p:animEffect>
                                    <p:anim calcmode="lin" valueType="num">
                                      <p:cBhvr>
                                        <p:cTn id="16" dur="1000" fill="hold"/>
                                        <p:tgtEl>
                                          <p:spTgt spid="5"/>
                                        </p:tgtEl>
                                        <p:attrNameLst>
                                          <p:attrName>ppt_x</p:attrName>
                                        </p:attrNameLst>
                                      </p:cBhvr>
                                      <p:tavLst>
                                        <p:tav tm="0">
                                          <p:val>
                                            <p:strVal val="#ppt_x"/>
                                          </p:val>
                                        </p:tav>
                                        <p:tav tm="100000">
                                          <p:val>
                                            <p:strVal val="#ppt_x"/>
                                          </p:val>
                                        </p:tav>
                                      </p:tavLst>
                                    </p:anim>
                                    <p:anim calcmode="lin" valueType="num">
                                      <p:cBhvr>
                                        <p:cTn id="17" dur="1000" fill="hold"/>
                                        <p:tgtEl>
                                          <p:spTgt spid="5"/>
                                        </p:tgtEl>
                                        <p:attrNameLst>
                                          <p:attrName>ppt_y</p:attrName>
                                        </p:attrNameLst>
                                      </p:cBhvr>
                                      <p:tavLst>
                                        <p:tav tm="0">
                                          <p:val>
                                            <p:strVal val="#ppt_y+.1"/>
                                          </p:val>
                                        </p:tav>
                                        <p:tav tm="100000">
                                          <p:val>
                                            <p:strVal val="#ppt_y"/>
                                          </p:val>
                                        </p:tav>
                                      </p:tavLst>
                                    </p:anim>
                                  </p:childTnLst>
                                </p:cTn>
                              </p:par>
                              <p:par>
                                <p:cTn id="18" presetID="22" presetClass="entr" presetSubtype="8" fill="hold" nodeType="with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wipe(left)">
                                      <p:cBhvr>
                                        <p:cTn id="20" dur="500"/>
                                        <p:tgtEl>
                                          <p:spTgt spid="10"/>
                                        </p:tgtEl>
                                      </p:cBhvr>
                                    </p:animEffect>
                                  </p:childTnLst>
                                </p:cTn>
                              </p:par>
                              <p:par>
                                <p:cTn id="21" presetID="42" presetClass="entr" presetSubtype="0" fill="hold" grpId="0" nodeType="with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fade">
                                      <p:cBhvr>
                                        <p:cTn id="23" dur="1000"/>
                                        <p:tgtEl>
                                          <p:spTgt spid="2"/>
                                        </p:tgtEl>
                                      </p:cBhvr>
                                    </p:animEffect>
                                    <p:anim calcmode="lin" valueType="num">
                                      <p:cBhvr>
                                        <p:cTn id="24" dur="1000" fill="hold"/>
                                        <p:tgtEl>
                                          <p:spTgt spid="2"/>
                                        </p:tgtEl>
                                        <p:attrNameLst>
                                          <p:attrName>ppt_x</p:attrName>
                                        </p:attrNameLst>
                                      </p:cBhvr>
                                      <p:tavLst>
                                        <p:tav tm="0">
                                          <p:val>
                                            <p:strVal val="#ppt_x"/>
                                          </p:val>
                                        </p:tav>
                                        <p:tav tm="100000">
                                          <p:val>
                                            <p:strVal val="#ppt_x"/>
                                          </p:val>
                                        </p:tav>
                                      </p:tavLst>
                                    </p:anim>
                                    <p:anim calcmode="lin" valueType="num">
                                      <p:cBhvr>
                                        <p:cTn id="25"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autoUpdateAnimBg="0"/>
      <p:bldP spid="4" grpId="0"/>
      <p:bldP spid="5" grpId="0" animBg="1" autoUpdateAnimBg="0"/>
      <p:bldP spid="2" grpId="0" animBg="1" autoUpdateAnimBg="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947842" y="1419622"/>
            <a:ext cx="1014545" cy="4571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sz="2000" dirty="0"/>
          </a:p>
        </p:txBody>
      </p:sp>
      <p:grpSp>
        <p:nvGrpSpPr>
          <p:cNvPr id="3" name="组合 4"/>
          <p:cNvGrpSpPr/>
          <p:nvPr/>
        </p:nvGrpSpPr>
        <p:grpSpPr>
          <a:xfrm>
            <a:off x="799194" y="1815325"/>
            <a:ext cx="4996942" cy="1049299"/>
            <a:chOff x="1156100" y="3065648"/>
            <a:chExt cx="5126819" cy="1112838"/>
          </a:xfrm>
        </p:grpSpPr>
        <p:grpSp>
          <p:nvGrpSpPr>
            <p:cNvPr id="5" name="Group 24"/>
            <p:cNvGrpSpPr/>
            <p:nvPr/>
          </p:nvGrpSpPr>
          <p:grpSpPr>
            <a:xfrm flipH="1">
              <a:off x="1156100" y="3176722"/>
              <a:ext cx="752008" cy="750378"/>
              <a:chOff x="1705521" y="2416711"/>
              <a:chExt cx="823913" cy="823913"/>
            </a:xfrm>
          </p:grpSpPr>
          <p:sp>
            <p:nvSpPr>
              <p:cNvPr id="27" name="Oval 68"/>
              <p:cNvSpPr>
                <a:spLocks noChangeArrowheads="1"/>
              </p:cNvSpPr>
              <p:nvPr/>
            </p:nvSpPr>
            <p:spPr bwMode="auto">
              <a:xfrm>
                <a:off x="1705521" y="2416711"/>
                <a:ext cx="823913" cy="823913"/>
              </a:xfrm>
              <a:prstGeom prst="ellipse">
                <a:avLst/>
              </a:prstGeom>
              <a:solidFill>
                <a:schemeClr val="bg1">
                  <a:lumMod val="65000"/>
                </a:schemeClr>
              </a:solidFill>
              <a:ln w="57150">
                <a:noFill/>
                <a:round/>
              </a:ln>
              <a:effectLst>
                <a:outerShdw blurRad="76200" dir="18900000" sy="23000" kx="-1200000" algn="bl" rotWithShape="0">
                  <a:prstClr val="black">
                    <a:alpha val="20000"/>
                  </a:prstClr>
                </a:outerShdw>
              </a:effectLst>
            </p:spPr>
            <p:txBody>
              <a:bodyPr vert="horz" wrap="square" lIns="91440" tIns="45720" rIns="91440" bIns="45720" numCol="1" anchor="t" anchorCtr="0" compatLnSpc="1"/>
              <a:lstStyle/>
              <a:p>
                <a:endParaRPr lang="en-US" sz="900" dirty="0"/>
              </a:p>
            </p:txBody>
          </p:sp>
          <p:grpSp>
            <p:nvGrpSpPr>
              <p:cNvPr id="6" name="Group 27"/>
              <p:cNvGrpSpPr/>
              <p:nvPr/>
            </p:nvGrpSpPr>
            <p:grpSpPr>
              <a:xfrm>
                <a:off x="1920424" y="2649864"/>
                <a:ext cx="356535" cy="356535"/>
                <a:chOff x="4570491" y="4810943"/>
                <a:chExt cx="356535" cy="356535"/>
              </a:xfrm>
              <a:solidFill>
                <a:schemeClr val="bg1"/>
              </a:solidFill>
            </p:grpSpPr>
            <p:sp>
              <p:nvSpPr>
                <p:cNvPr id="29" name="Freeform 57"/>
                <p:cNvSpPr>
                  <a:spLocks noEditPoints="1"/>
                </p:cNvSpPr>
                <p:nvPr/>
              </p:nvSpPr>
              <p:spPr bwMode="auto">
                <a:xfrm>
                  <a:off x="4570491" y="4810943"/>
                  <a:ext cx="111935" cy="356535"/>
                </a:xfrm>
                <a:custGeom>
                  <a:avLst/>
                  <a:gdLst>
                    <a:gd name="T0" fmla="*/ 32 w 40"/>
                    <a:gd name="T1" fmla="*/ 24 h 128"/>
                    <a:gd name="T2" fmla="*/ 32 w 40"/>
                    <a:gd name="T3" fmla="*/ 12 h 128"/>
                    <a:gd name="T4" fmla="*/ 20 w 40"/>
                    <a:gd name="T5" fmla="*/ 0 h 128"/>
                    <a:gd name="T6" fmla="*/ 8 w 40"/>
                    <a:gd name="T7" fmla="*/ 12 h 128"/>
                    <a:gd name="T8" fmla="*/ 8 w 40"/>
                    <a:gd name="T9" fmla="*/ 24 h 128"/>
                    <a:gd name="T10" fmla="*/ 0 w 40"/>
                    <a:gd name="T11" fmla="*/ 40 h 128"/>
                    <a:gd name="T12" fmla="*/ 8 w 40"/>
                    <a:gd name="T13" fmla="*/ 56 h 128"/>
                    <a:gd name="T14" fmla="*/ 8 w 40"/>
                    <a:gd name="T15" fmla="*/ 116 h 128"/>
                    <a:gd name="T16" fmla="*/ 20 w 40"/>
                    <a:gd name="T17" fmla="*/ 128 h 128"/>
                    <a:gd name="T18" fmla="*/ 32 w 40"/>
                    <a:gd name="T19" fmla="*/ 116 h 128"/>
                    <a:gd name="T20" fmla="*/ 32 w 40"/>
                    <a:gd name="T21" fmla="*/ 56 h 128"/>
                    <a:gd name="T22" fmla="*/ 40 w 40"/>
                    <a:gd name="T23" fmla="*/ 40 h 128"/>
                    <a:gd name="T24" fmla="*/ 32 w 40"/>
                    <a:gd name="T25" fmla="*/ 24 h 128"/>
                    <a:gd name="T26" fmla="*/ 16 w 40"/>
                    <a:gd name="T27" fmla="*/ 12 h 128"/>
                    <a:gd name="T28" fmla="*/ 20 w 40"/>
                    <a:gd name="T29" fmla="*/ 8 h 128"/>
                    <a:gd name="T30" fmla="*/ 24 w 40"/>
                    <a:gd name="T31" fmla="*/ 12 h 128"/>
                    <a:gd name="T32" fmla="*/ 24 w 40"/>
                    <a:gd name="T33" fmla="*/ 20 h 128"/>
                    <a:gd name="T34" fmla="*/ 20 w 40"/>
                    <a:gd name="T35" fmla="*/ 20 h 128"/>
                    <a:gd name="T36" fmla="*/ 16 w 40"/>
                    <a:gd name="T37" fmla="*/ 20 h 128"/>
                    <a:gd name="T38" fmla="*/ 16 w 40"/>
                    <a:gd name="T39" fmla="*/ 12 h 128"/>
                    <a:gd name="T40" fmla="*/ 24 w 40"/>
                    <a:gd name="T41" fmla="*/ 116 h 128"/>
                    <a:gd name="T42" fmla="*/ 20 w 40"/>
                    <a:gd name="T43" fmla="*/ 120 h 128"/>
                    <a:gd name="T44" fmla="*/ 16 w 40"/>
                    <a:gd name="T45" fmla="*/ 116 h 128"/>
                    <a:gd name="T46" fmla="*/ 16 w 40"/>
                    <a:gd name="T47" fmla="*/ 60 h 128"/>
                    <a:gd name="T48" fmla="*/ 20 w 40"/>
                    <a:gd name="T49" fmla="*/ 60 h 128"/>
                    <a:gd name="T50" fmla="*/ 24 w 40"/>
                    <a:gd name="T51" fmla="*/ 60 h 128"/>
                    <a:gd name="T52" fmla="*/ 24 w 40"/>
                    <a:gd name="T53" fmla="*/ 116 h 128"/>
                    <a:gd name="T54" fmla="*/ 31 w 40"/>
                    <a:gd name="T55" fmla="*/ 43 h 128"/>
                    <a:gd name="T56" fmla="*/ 31 w 40"/>
                    <a:gd name="T57" fmla="*/ 44 h 128"/>
                    <a:gd name="T58" fmla="*/ 30 w 40"/>
                    <a:gd name="T59" fmla="*/ 47 h 128"/>
                    <a:gd name="T60" fmla="*/ 30 w 40"/>
                    <a:gd name="T61" fmla="*/ 47 h 128"/>
                    <a:gd name="T62" fmla="*/ 27 w 40"/>
                    <a:gd name="T63" fmla="*/ 50 h 128"/>
                    <a:gd name="T64" fmla="*/ 27 w 40"/>
                    <a:gd name="T65" fmla="*/ 50 h 128"/>
                    <a:gd name="T66" fmla="*/ 24 w 40"/>
                    <a:gd name="T67" fmla="*/ 51 h 128"/>
                    <a:gd name="T68" fmla="*/ 20 w 40"/>
                    <a:gd name="T69" fmla="*/ 52 h 128"/>
                    <a:gd name="T70" fmla="*/ 16 w 40"/>
                    <a:gd name="T71" fmla="*/ 51 h 128"/>
                    <a:gd name="T72" fmla="*/ 13 w 40"/>
                    <a:gd name="T73" fmla="*/ 50 h 128"/>
                    <a:gd name="T74" fmla="*/ 13 w 40"/>
                    <a:gd name="T75" fmla="*/ 50 h 128"/>
                    <a:gd name="T76" fmla="*/ 10 w 40"/>
                    <a:gd name="T77" fmla="*/ 47 h 128"/>
                    <a:gd name="T78" fmla="*/ 10 w 40"/>
                    <a:gd name="T79" fmla="*/ 47 h 128"/>
                    <a:gd name="T80" fmla="*/ 9 w 40"/>
                    <a:gd name="T81" fmla="*/ 44 h 128"/>
                    <a:gd name="T82" fmla="*/ 9 w 40"/>
                    <a:gd name="T83" fmla="*/ 43 h 128"/>
                    <a:gd name="T84" fmla="*/ 8 w 40"/>
                    <a:gd name="T85" fmla="*/ 40 h 128"/>
                    <a:gd name="T86" fmla="*/ 9 w 40"/>
                    <a:gd name="T87" fmla="*/ 37 h 128"/>
                    <a:gd name="T88" fmla="*/ 9 w 40"/>
                    <a:gd name="T89" fmla="*/ 36 h 128"/>
                    <a:gd name="T90" fmla="*/ 10 w 40"/>
                    <a:gd name="T91" fmla="*/ 33 h 128"/>
                    <a:gd name="T92" fmla="*/ 10 w 40"/>
                    <a:gd name="T93" fmla="*/ 33 h 128"/>
                    <a:gd name="T94" fmla="*/ 13 w 40"/>
                    <a:gd name="T95" fmla="*/ 30 h 128"/>
                    <a:gd name="T96" fmla="*/ 13 w 40"/>
                    <a:gd name="T97" fmla="*/ 30 h 128"/>
                    <a:gd name="T98" fmla="*/ 16 w 40"/>
                    <a:gd name="T99" fmla="*/ 29 h 128"/>
                    <a:gd name="T100" fmla="*/ 20 w 40"/>
                    <a:gd name="T101" fmla="*/ 28 h 128"/>
                    <a:gd name="T102" fmla="*/ 24 w 40"/>
                    <a:gd name="T103" fmla="*/ 29 h 128"/>
                    <a:gd name="T104" fmla="*/ 27 w 40"/>
                    <a:gd name="T105" fmla="*/ 30 h 128"/>
                    <a:gd name="T106" fmla="*/ 27 w 40"/>
                    <a:gd name="T107" fmla="*/ 30 h 128"/>
                    <a:gd name="T108" fmla="*/ 30 w 40"/>
                    <a:gd name="T109" fmla="*/ 33 h 128"/>
                    <a:gd name="T110" fmla="*/ 30 w 40"/>
                    <a:gd name="T111" fmla="*/ 33 h 128"/>
                    <a:gd name="T112" fmla="*/ 31 w 40"/>
                    <a:gd name="T113" fmla="*/ 36 h 128"/>
                    <a:gd name="T114" fmla="*/ 31 w 40"/>
                    <a:gd name="T115" fmla="*/ 37 h 128"/>
                    <a:gd name="T116" fmla="*/ 32 w 40"/>
                    <a:gd name="T117" fmla="*/ 40 h 128"/>
                    <a:gd name="T118" fmla="*/ 31 w 40"/>
                    <a:gd name="T119" fmla="*/ 4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0" h="128">
                      <a:moveTo>
                        <a:pt x="32" y="24"/>
                      </a:moveTo>
                      <a:cubicBezTo>
                        <a:pt x="32" y="12"/>
                        <a:pt x="32" y="12"/>
                        <a:pt x="32" y="12"/>
                      </a:cubicBezTo>
                      <a:cubicBezTo>
                        <a:pt x="32" y="5"/>
                        <a:pt x="27" y="0"/>
                        <a:pt x="20" y="0"/>
                      </a:cubicBezTo>
                      <a:cubicBezTo>
                        <a:pt x="13" y="0"/>
                        <a:pt x="8" y="5"/>
                        <a:pt x="8" y="12"/>
                      </a:cubicBezTo>
                      <a:cubicBezTo>
                        <a:pt x="8" y="24"/>
                        <a:pt x="8" y="24"/>
                        <a:pt x="8" y="24"/>
                      </a:cubicBezTo>
                      <a:cubicBezTo>
                        <a:pt x="3" y="28"/>
                        <a:pt x="0" y="33"/>
                        <a:pt x="0" y="40"/>
                      </a:cubicBezTo>
                      <a:cubicBezTo>
                        <a:pt x="0" y="47"/>
                        <a:pt x="3" y="52"/>
                        <a:pt x="8" y="56"/>
                      </a:cubicBezTo>
                      <a:cubicBezTo>
                        <a:pt x="8" y="116"/>
                        <a:pt x="8" y="116"/>
                        <a:pt x="8" y="116"/>
                      </a:cubicBezTo>
                      <a:cubicBezTo>
                        <a:pt x="8" y="123"/>
                        <a:pt x="13" y="128"/>
                        <a:pt x="20" y="128"/>
                      </a:cubicBezTo>
                      <a:cubicBezTo>
                        <a:pt x="27" y="128"/>
                        <a:pt x="32" y="123"/>
                        <a:pt x="32" y="116"/>
                      </a:cubicBezTo>
                      <a:cubicBezTo>
                        <a:pt x="32" y="56"/>
                        <a:pt x="32" y="56"/>
                        <a:pt x="32" y="56"/>
                      </a:cubicBezTo>
                      <a:cubicBezTo>
                        <a:pt x="37" y="52"/>
                        <a:pt x="40" y="47"/>
                        <a:pt x="40" y="40"/>
                      </a:cubicBezTo>
                      <a:cubicBezTo>
                        <a:pt x="40" y="33"/>
                        <a:pt x="37" y="28"/>
                        <a:pt x="32" y="24"/>
                      </a:cubicBezTo>
                      <a:close/>
                      <a:moveTo>
                        <a:pt x="16" y="12"/>
                      </a:moveTo>
                      <a:cubicBezTo>
                        <a:pt x="16" y="10"/>
                        <a:pt x="18" y="8"/>
                        <a:pt x="20" y="8"/>
                      </a:cubicBezTo>
                      <a:cubicBezTo>
                        <a:pt x="22" y="8"/>
                        <a:pt x="24" y="10"/>
                        <a:pt x="24" y="12"/>
                      </a:cubicBezTo>
                      <a:cubicBezTo>
                        <a:pt x="24" y="20"/>
                        <a:pt x="24" y="20"/>
                        <a:pt x="24" y="20"/>
                      </a:cubicBezTo>
                      <a:cubicBezTo>
                        <a:pt x="23" y="20"/>
                        <a:pt x="21" y="20"/>
                        <a:pt x="20" y="20"/>
                      </a:cubicBezTo>
                      <a:cubicBezTo>
                        <a:pt x="19" y="20"/>
                        <a:pt x="17" y="20"/>
                        <a:pt x="16" y="20"/>
                      </a:cubicBezTo>
                      <a:lnTo>
                        <a:pt x="16" y="12"/>
                      </a:lnTo>
                      <a:close/>
                      <a:moveTo>
                        <a:pt x="24" y="116"/>
                      </a:moveTo>
                      <a:cubicBezTo>
                        <a:pt x="24" y="118"/>
                        <a:pt x="22" y="120"/>
                        <a:pt x="20" y="120"/>
                      </a:cubicBezTo>
                      <a:cubicBezTo>
                        <a:pt x="18" y="120"/>
                        <a:pt x="16" y="118"/>
                        <a:pt x="16" y="116"/>
                      </a:cubicBezTo>
                      <a:cubicBezTo>
                        <a:pt x="16" y="60"/>
                        <a:pt x="16" y="60"/>
                        <a:pt x="16" y="60"/>
                      </a:cubicBezTo>
                      <a:cubicBezTo>
                        <a:pt x="17" y="60"/>
                        <a:pt x="19" y="60"/>
                        <a:pt x="20" y="60"/>
                      </a:cubicBezTo>
                      <a:cubicBezTo>
                        <a:pt x="21" y="60"/>
                        <a:pt x="23" y="60"/>
                        <a:pt x="24" y="60"/>
                      </a:cubicBezTo>
                      <a:lnTo>
                        <a:pt x="24" y="116"/>
                      </a:lnTo>
                      <a:close/>
                      <a:moveTo>
                        <a:pt x="31" y="43"/>
                      </a:moveTo>
                      <a:cubicBezTo>
                        <a:pt x="31" y="44"/>
                        <a:pt x="31" y="44"/>
                        <a:pt x="31" y="44"/>
                      </a:cubicBezTo>
                      <a:cubicBezTo>
                        <a:pt x="31" y="45"/>
                        <a:pt x="30" y="46"/>
                        <a:pt x="30" y="47"/>
                      </a:cubicBezTo>
                      <a:cubicBezTo>
                        <a:pt x="30" y="47"/>
                        <a:pt x="30" y="47"/>
                        <a:pt x="30" y="47"/>
                      </a:cubicBezTo>
                      <a:cubicBezTo>
                        <a:pt x="29" y="48"/>
                        <a:pt x="28" y="49"/>
                        <a:pt x="27" y="50"/>
                      </a:cubicBezTo>
                      <a:cubicBezTo>
                        <a:pt x="27" y="50"/>
                        <a:pt x="27" y="50"/>
                        <a:pt x="27" y="50"/>
                      </a:cubicBezTo>
                      <a:cubicBezTo>
                        <a:pt x="26" y="50"/>
                        <a:pt x="25" y="51"/>
                        <a:pt x="24" y="51"/>
                      </a:cubicBezTo>
                      <a:cubicBezTo>
                        <a:pt x="23" y="52"/>
                        <a:pt x="21" y="52"/>
                        <a:pt x="20" y="52"/>
                      </a:cubicBezTo>
                      <a:cubicBezTo>
                        <a:pt x="19" y="52"/>
                        <a:pt x="17" y="52"/>
                        <a:pt x="16" y="51"/>
                      </a:cubicBezTo>
                      <a:cubicBezTo>
                        <a:pt x="15" y="51"/>
                        <a:pt x="14" y="50"/>
                        <a:pt x="13" y="50"/>
                      </a:cubicBezTo>
                      <a:cubicBezTo>
                        <a:pt x="13" y="50"/>
                        <a:pt x="13" y="50"/>
                        <a:pt x="13" y="50"/>
                      </a:cubicBezTo>
                      <a:cubicBezTo>
                        <a:pt x="12" y="49"/>
                        <a:pt x="11" y="48"/>
                        <a:pt x="10" y="47"/>
                      </a:cubicBezTo>
                      <a:cubicBezTo>
                        <a:pt x="10" y="47"/>
                        <a:pt x="10" y="47"/>
                        <a:pt x="10" y="47"/>
                      </a:cubicBezTo>
                      <a:cubicBezTo>
                        <a:pt x="10" y="46"/>
                        <a:pt x="9" y="45"/>
                        <a:pt x="9" y="44"/>
                      </a:cubicBezTo>
                      <a:cubicBezTo>
                        <a:pt x="9" y="44"/>
                        <a:pt x="9" y="44"/>
                        <a:pt x="9" y="43"/>
                      </a:cubicBezTo>
                      <a:cubicBezTo>
                        <a:pt x="8" y="42"/>
                        <a:pt x="8" y="41"/>
                        <a:pt x="8" y="40"/>
                      </a:cubicBezTo>
                      <a:cubicBezTo>
                        <a:pt x="8" y="39"/>
                        <a:pt x="8" y="38"/>
                        <a:pt x="9" y="37"/>
                      </a:cubicBezTo>
                      <a:cubicBezTo>
                        <a:pt x="9" y="36"/>
                        <a:pt x="9" y="36"/>
                        <a:pt x="9" y="36"/>
                      </a:cubicBezTo>
                      <a:cubicBezTo>
                        <a:pt x="9" y="35"/>
                        <a:pt x="10" y="34"/>
                        <a:pt x="10" y="33"/>
                      </a:cubicBezTo>
                      <a:cubicBezTo>
                        <a:pt x="10" y="33"/>
                        <a:pt x="10" y="33"/>
                        <a:pt x="10" y="33"/>
                      </a:cubicBezTo>
                      <a:cubicBezTo>
                        <a:pt x="11" y="32"/>
                        <a:pt x="12" y="31"/>
                        <a:pt x="13" y="30"/>
                      </a:cubicBezTo>
                      <a:cubicBezTo>
                        <a:pt x="13" y="30"/>
                        <a:pt x="13" y="30"/>
                        <a:pt x="13" y="30"/>
                      </a:cubicBezTo>
                      <a:cubicBezTo>
                        <a:pt x="14" y="30"/>
                        <a:pt x="15" y="29"/>
                        <a:pt x="16" y="29"/>
                      </a:cubicBezTo>
                      <a:cubicBezTo>
                        <a:pt x="17" y="28"/>
                        <a:pt x="19" y="28"/>
                        <a:pt x="20" y="28"/>
                      </a:cubicBezTo>
                      <a:cubicBezTo>
                        <a:pt x="21" y="28"/>
                        <a:pt x="23" y="28"/>
                        <a:pt x="24" y="29"/>
                      </a:cubicBezTo>
                      <a:cubicBezTo>
                        <a:pt x="25" y="29"/>
                        <a:pt x="26" y="30"/>
                        <a:pt x="27" y="30"/>
                      </a:cubicBezTo>
                      <a:cubicBezTo>
                        <a:pt x="27" y="30"/>
                        <a:pt x="27" y="30"/>
                        <a:pt x="27" y="30"/>
                      </a:cubicBezTo>
                      <a:cubicBezTo>
                        <a:pt x="28" y="31"/>
                        <a:pt x="29" y="32"/>
                        <a:pt x="30" y="33"/>
                      </a:cubicBezTo>
                      <a:cubicBezTo>
                        <a:pt x="30" y="33"/>
                        <a:pt x="30" y="33"/>
                        <a:pt x="30" y="33"/>
                      </a:cubicBezTo>
                      <a:cubicBezTo>
                        <a:pt x="30" y="34"/>
                        <a:pt x="31" y="35"/>
                        <a:pt x="31" y="36"/>
                      </a:cubicBezTo>
                      <a:cubicBezTo>
                        <a:pt x="31" y="36"/>
                        <a:pt x="31" y="36"/>
                        <a:pt x="31" y="37"/>
                      </a:cubicBezTo>
                      <a:cubicBezTo>
                        <a:pt x="32" y="38"/>
                        <a:pt x="32" y="39"/>
                        <a:pt x="32" y="40"/>
                      </a:cubicBezTo>
                      <a:cubicBezTo>
                        <a:pt x="32" y="41"/>
                        <a:pt x="32" y="42"/>
                        <a:pt x="31" y="4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900" dirty="0"/>
                </a:p>
              </p:txBody>
            </p:sp>
            <p:sp>
              <p:nvSpPr>
                <p:cNvPr id="30" name="Freeform 58"/>
                <p:cNvSpPr>
                  <a:spLocks noEditPoints="1"/>
                </p:cNvSpPr>
                <p:nvPr/>
              </p:nvSpPr>
              <p:spPr bwMode="auto">
                <a:xfrm>
                  <a:off x="4815091" y="4810943"/>
                  <a:ext cx="111935" cy="356535"/>
                </a:xfrm>
                <a:custGeom>
                  <a:avLst/>
                  <a:gdLst>
                    <a:gd name="T0" fmla="*/ 32 w 40"/>
                    <a:gd name="T1" fmla="*/ 24 h 128"/>
                    <a:gd name="T2" fmla="*/ 32 w 40"/>
                    <a:gd name="T3" fmla="*/ 12 h 128"/>
                    <a:gd name="T4" fmla="*/ 20 w 40"/>
                    <a:gd name="T5" fmla="*/ 0 h 128"/>
                    <a:gd name="T6" fmla="*/ 8 w 40"/>
                    <a:gd name="T7" fmla="*/ 12 h 128"/>
                    <a:gd name="T8" fmla="*/ 8 w 40"/>
                    <a:gd name="T9" fmla="*/ 24 h 128"/>
                    <a:gd name="T10" fmla="*/ 0 w 40"/>
                    <a:gd name="T11" fmla="*/ 40 h 128"/>
                    <a:gd name="T12" fmla="*/ 8 w 40"/>
                    <a:gd name="T13" fmla="*/ 56 h 128"/>
                    <a:gd name="T14" fmla="*/ 8 w 40"/>
                    <a:gd name="T15" fmla="*/ 116 h 128"/>
                    <a:gd name="T16" fmla="*/ 20 w 40"/>
                    <a:gd name="T17" fmla="*/ 128 h 128"/>
                    <a:gd name="T18" fmla="*/ 32 w 40"/>
                    <a:gd name="T19" fmla="*/ 116 h 128"/>
                    <a:gd name="T20" fmla="*/ 32 w 40"/>
                    <a:gd name="T21" fmla="*/ 56 h 128"/>
                    <a:gd name="T22" fmla="*/ 40 w 40"/>
                    <a:gd name="T23" fmla="*/ 40 h 128"/>
                    <a:gd name="T24" fmla="*/ 32 w 40"/>
                    <a:gd name="T25" fmla="*/ 24 h 128"/>
                    <a:gd name="T26" fmla="*/ 16 w 40"/>
                    <a:gd name="T27" fmla="*/ 12 h 128"/>
                    <a:gd name="T28" fmla="*/ 20 w 40"/>
                    <a:gd name="T29" fmla="*/ 8 h 128"/>
                    <a:gd name="T30" fmla="*/ 24 w 40"/>
                    <a:gd name="T31" fmla="*/ 12 h 128"/>
                    <a:gd name="T32" fmla="*/ 24 w 40"/>
                    <a:gd name="T33" fmla="*/ 20 h 128"/>
                    <a:gd name="T34" fmla="*/ 20 w 40"/>
                    <a:gd name="T35" fmla="*/ 20 h 128"/>
                    <a:gd name="T36" fmla="*/ 16 w 40"/>
                    <a:gd name="T37" fmla="*/ 20 h 128"/>
                    <a:gd name="T38" fmla="*/ 16 w 40"/>
                    <a:gd name="T39" fmla="*/ 12 h 128"/>
                    <a:gd name="T40" fmla="*/ 24 w 40"/>
                    <a:gd name="T41" fmla="*/ 116 h 128"/>
                    <a:gd name="T42" fmla="*/ 20 w 40"/>
                    <a:gd name="T43" fmla="*/ 120 h 128"/>
                    <a:gd name="T44" fmla="*/ 16 w 40"/>
                    <a:gd name="T45" fmla="*/ 116 h 128"/>
                    <a:gd name="T46" fmla="*/ 16 w 40"/>
                    <a:gd name="T47" fmla="*/ 60 h 128"/>
                    <a:gd name="T48" fmla="*/ 20 w 40"/>
                    <a:gd name="T49" fmla="*/ 60 h 128"/>
                    <a:gd name="T50" fmla="*/ 24 w 40"/>
                    <a:gd name="T51" fmla="*/ 60 h 128"/>
                    <a:gd name="T52" fmla="*/ 24 w 40"/>
                    <a:gd name="T53" fmla="*/ 116 h 128"/>
                    <a:gd name="T54" fmla="*/ 31 w 40"/>
                    <a:gd name="T55" fmla="*/ 43 h 128"/>
                    <a:gd name="T56" fmla="*/ 31 w 40"/>
                    <a:gd name="T57" fmla="*/ 44 h 128"/>
                    <a:gd name="T58" fmla="*/ 30 w 40"/>
                    <a:gd name="T59" fmla="*/ 47 h 128"/>
                    <a:gd name="T60" fmla="*/ 30 w 40"/>
                    <a:gd name="T61" fmla="*/ 47 h 128"/>
                    <a:gd name="T62" fmla="*/ 27 w 40"/>
                    <a:gd name="T63" fmla="*/ 50 h 128"/>
                    <a:gd name="T64" fmla="*/ 27 w 40"/>
                    <a:gd name="T65" fmla="*/ 50 h 128"/>
                    <a:gd name="T66" fmla="*/ 24 w 40"/>
                    <a:gd name="T67" fmla="*/ 51 h 128"/>
                    <a:gd name="T68" fmla="*/ 20 w 40"/>
                    <a:gd name="T69" fmla="*/ 52 h 128"/>
                    <a:gd name="T70" fmla="*/ 16 w 40"/>
                    <a:gd name="T71" fmla="*/ 51 h 128"/>
                    <a:gd name="T72" fmla="*/ 13 w 40"/>
                    <a:gd name="T73" fmla="*/ 50 h 128"/>
                    <a:gd name="T74" fmla="*/ 13 w 40"/>
                    <a:gd name="T75" fmla="*/ 50 h 128"/>
                    <a:gd name="T76" fmla="*/ 10 w 40"/>
                    <a:gd name="T77" fmla="*/ 47 h 128"/>
                    <a:gd name="T78" fmla="*/ 10 w 40"/>
                    <a:gd name="T79" fmla="*/ 47 h 128"/>
                    <a:gd name="T80" fmla="*/ 9 w 40"/>
                    <a:gd name="T81" fmla="*/ 44 h 128"/>
                    <a:gd name="T82" fmla="*/ 9 w 40"/>
                    <a:gd name="T83" fmla="*/ 43 h 128"/>
                    <a:gd name="T84" fmla="*/ 8 w 40"/>
                    <a:gd name="T85" fmla="*/ 40 h 128"/>
                    <a:gd name="T86" fmla="*/ 9 w 40"/>
                    <a:gd name="T87" fmla="*/ 37 h 128"/>
                    <a:gd name="T88" fmla="*/ 9 w 40"/>
                    <a:gd name="T89" fmla="*/ 36 h 128"/>
                    <a:gd name="T90" fmla="*/ 10 w 40"/>
                    <a:gd name="T91" fmla="*/ 33 h 128"/>
                    <a:gd name="T92" fmla="*/ 10 w 40"/>
                    <a:gd name="T93" fmla="*/ 33 h 128"/>
                    <a:gd name="T94" fmla="*/ 13 w 40"/>
                    <a:gd name="T95" fmla="*/ 30 h 128"/>
                    <a:gd name="T96" fmla="*/ 13 w 40"/>
                    <a:gd name="T97" fmla="*/ 30 h 128"/>
                    <a:gd name="T98" fmla="*/ 16 w 40"/>
                    <a:gd name="T99" fmla="*/ 29 h 128"/>
                    <a:gd name="T100" fmla="*/ 20 w 40"/>
                    <a:gd name="T101" fmla="*/ 28 h 128"/>
                    <a:gd name="T102" fmla="*/ 24 w 40"/>
                    <a:gd name="T103" fmla="*/ 29 h 128"/>
                    <a:gd name="T104" fmla="*/ 27 w 40"/>
                    <a:gd name="T105" fmla="*/ 30 h 128"/>
                    <a:gd name="T106" fmla="*/ 27 w 40"/>
                    <a:gd name="T107" fmla="*/ 30 h 128"/>
                    <a:gd name="T108" fmla="*/ 30 w 40"/>
                    <a:gd name="T109" fmla="*/ 33 h 128"/>
                    <a:gd name="T110" fmla="*/ 30 w 40"/>
                    <a:gd name="T111" fmla="*/ 33 h 128"/>
                    <a:gd name="T112" fmla="*/ 31 w 40"/>
                    <a:gd name="T113" fmla="*/ 36 h 128"/>
                    <a:gd name="T114" fmla="*/ 31 w 40"/>
                    <a:gd name="T115" fmla="*/ 37 h 128"/>
                    <a:gd name="T116" fmla="*/ 32 w 40"/>
                    <a:gd name="T117" fmla="*/ 40 h 128"/>
                    <a:gd name="T118" fmla="*/ 31 w 40"/>
                    <a:gd name="T119" fmla="*/ 4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0" h="128">
                      <a:moveTo>
                        <a:pt x="32" y="24"/>
                      </a:moveTo>
                      <a:cubicBezTo>
                        <a:pt x="32" y="12"/>
                        <a:pt x="32" y="12"/>
                        <a:pt x="32" y="12"/>
                      </a:cubicBezTo>
                      <a:cubicBezTo>
                        <a:pt x="32" y="5"/>
                        <a:pt x="27" y="0"/>
                        <a:pt x="20" y="0"/>
                      </a:cubicBezTo>
                      <a:cubicBezTo>
                        <a:pt x="13" y="0"/>
                        <a:pt x="8" y="5"/>
                        <a:pt x="8" y="12"/>
                      </a:cubicBezTo>
                      <a:cubicBezTo>
                        <a:pt x="8" y="24"/>
                        <a:pt x="8" y="24"/>
                        <a:pt x="8" y="24"/>
                      </a:cubicBezTo>
                      <a:cubicBezTo>
                        <a:pt x="3" y="28"/>
                        <a:pt x="0" y="33"/>
                        <a:pt x="0" y="40"/>
                      </a:cubicBezTo>
                      <a:cubicBezTo>
                        <a:pt x="0" y="47"/>
                        <a:pt x="3" y="52"/>
                        <a:pt x="8" y="56"/>
                      </a:cubicBezTo>
                      <a:cubicBezTo>
                        <a:pt x="8" y="116"/>
                        <a:pt x="8" y="116"/>
                        <a:pt x="8" y="116"/>
                      </a:cubicBezTo>
                      <a:cubicBezTo>
                        <a:pt x="8" y="123"/>
                        <a:pt x="13" y="128"/>
                        <a:pt x="20" y="128"/>
                      </a:cubicBezTo>
                      <a:cubicBezTo>
                        <a:pt x="27" y="128"/>
                        <a:pt x="32" y="123"/>
                        <a:pt x="32" y="116"/>
                      </a:cubicBezTo>
                      <a:cubicBezTo>
                        <a:pt x="32" y="56"/>
                        <a:pt x="32" y="56"/>
                        <a:pt x="32" y="56"/>
                      </a:cubicBezTo>
                      <a:cubicBezTo>
                        <a:pt x="37" y="52"/>
                        <a:pt x="40" y="47"/>
                        <a:pt x="40" y="40"/>
                      </a:cubicBezTo>
                      <a:cubicBezTo>
                        <a:pt x="40" y="33"/>
                        <a:pt x="37" y="28"/>
                        <a:pt x="32" y="24"/>
                      </a:cubicBezTo>
                      <a:close/>
                      <a:moveTo>
                        <a:pt x="16" y="12"/>
                      </a:moveTo>
                      <a:cubicBezTo>
                        <a:pt x="16" y="10"/>
                        <a:pt x="18" y="8"/>
                        <a:pt x="20" y="8"/>
                      </a:cubicBezTo>
                      <a:cubicBezTo>
                        <a:pt x="22" y="8"/>
                        <a:pt x="24" y="10"/>
                        <a:pt x="24" y="12"/>
                      </a:cubicBezTo>
                      <a:cubicBezTo>
                        <a:pt x="24" y="20"/>
                        <a:pt x="24" y="20"/>
                        <a:pt x="24" y="20"/>
                      </a:cubicBezTo>
                      <a:cubicBezTo>
                        <a:pt x="23" y="20"/>
                        <a:pt x="21" y="20"/>
                        <a:pt x="20" y="20"/>
                      </a:cubicBezTo>
                      <a:cubicBezTo>
                        <a:pt x="19" y="20"/>
                        <a:pt x="17" y="20"/>
                        <a:pt x="16" y="20"/>
                      </a:cubicBezTo>
                      <a:lnTo>
                        <a:pt x="16" y="12"/>
                      </a:lnTo>
                      <a:close/>
                      <a:moveTo>
                        <a:pt x="24" y="116"/>
                      </a:moveTo>
                      <a:cubicBezTo>
                        <a:pt x="24" y="118"/>
                        <a:pt x="22" y="120"/>
                        <a:pt x="20" y="120"/>
                      </a:cubicBezTo>
                      <a:cubicBezTo>
                        <a:pt x="18" y="120"/>
                        <a:pt x="16" y="118"/>
                        <a:pt x="16" y="116"/>
                      </a:cubicBezTo>
                      <a:cubicBezTo>
                        <a:pt x="16" y="60"/>
                        <a:pt x="16" y="60"/>
                        <a:pt x="16" y="60"/>
                      </a:cubicBezTo>
                      <a:cubicBezTo>
                        <a:pt x="17" y="60"/>
                        <a:pt x="19" y="60"/>
                        <a:pt x="20" y="60"/>
                      </a:cubicBezTo>
                      <a:cubicBezTo>
                        <a:pt x="21" y="60"/>
                        <a:pt x="23" y="60"/>
                        <a:pt x="24" y="60"/>
                      </a:cubicBezTo>
                      <a:lnTo>
                        <a:pt x="24" y="116"/>
                      </a:lnTo>
                      <a:close/>
                      <a:moveTo>
                        <a:pt x="31" y="43"/>
                      </a:moveTo>
                      <a:cubicBezTo>
                        <a:pt x="31" y="44"/>
                        <a:pt x="31" y="44"/>
                        <a:pt x="31" y="44"/>
                      </a:cubicBezTo>
                      <a:cubicBezTo>
                        <a:pt x="31" y="45"/>
                        <a:pt x="30" y="46"/>
                        <a:pt x="30" y="47"/>
                      </a:cubicBezTo>
                      <a:cubicBezTo>
                        <a:pt x="30" y="47"/>
                        <a:pt x="30" y="47"/>
                        <a:pt x="30" y="47"/>
                      </a:cubicBezTo>
                      <a:cubicBezTo>
                        <a:pt x="29" y="48"/>
                        <a:pt x="28" y="49"/>
                        <a:pt x="27" y="50"/>
                      </a:cubicBezTo>
                      <a:cubicBezTo>
                        <a:pt x="27" y="50"/>
                        <a:pt x="27" y="50"/>
                        <a:pt x="27" y="50"/>
                      </a:cubicBezTo>
                      <a:cubicBezTo>
                        <a:pt x="26" y="50"/>
                        <a:pt x="25" y="51"/>
                        <a:pt x="24" y="51"/>
                      </a:cubicBezTo>
                      <a:cubicBezTo>
                        <a:pt x="23" y="52"/>
                        <a:pt x="21" y="52"/>
                        <a:pt x="20" y="52"/>
                      </a:cubicBezTo>
                      <a:cubicBezTo>
                        <a:pt x="19" y="52"/>
                        <a:pt x="17" y="52"/>
                        <a:pt x="16" y="51"/>
                      </a:cubicBezTo>
                      <a:cubicBezTo>
                        <a:pt x="15" y="51"/>
                        <a:pt x="14" y="50"/>
                        <a:pt x="13" y="50"/>
                      </a:cubicBezTo>
                      <a:cubicBezTo>
                        <a:pt x="13" y="50"/>
                        <a:pt x="13" y="50"/>
                        <a:pt x="13" y="50"/>
                      </a:cubicBezTo>
                      <a:cubicBezTo>
                        <a:pt x="12" y="49"/>
                        <a:pt x="11" y="48"/>
                        <a:pt x="10" y="47"/>
                      </a:cubicBezTo>
                      <a:cubicBezTo>
                        <a:pt x="10" y="47"/>
                        <a:pt x="10" y="47"/>
                        <a:pt x="10" y="47"/>
                      </a:cubicBezTo>
                      <a:cubicBezTo>
                        <a:pt x="10" y="46"/>
                        <a:pt x="9" y="45"/>
                        <a:pt x="9" y="44"/>
                      </a:cubicBezTo>
                      <a:cubicBezTo>
                        <a:pt x="9" y="44"/>
                        <a:pt x="9" y="44"/>
                        <a:pt x="9" y="43"/>
                      </a:cubicBezTo>
                      <a:cubicBezTo>
                        <a:pt x="8" y="42"/>
                        <a:pt x="8" y="41"/>
                        <a:pt x="8" y="40"/>
                      </a:cubicBezTo>
                      <a:cubicBezTo>
                        <a:pt x="8" y="39"/>
                        <a:pt x="8" y="38"/>
                        <a:pt x="9" y="37"/>
                      </a:cubicBezTo>
                      <a:cubicBezTo>
                        <a:pt x="9" y="36"/>
                        <a:pt x="9" y="36"/>
                        <a:pt x="9" y="36"/>
                      </a:cubicBezTo>
                      <a:cubicBezTo>
                        <a:pt x="9" y="35"/>
                        <a:pt x="10" y="34"/>
                        <a:pt x="10" y="33"/>
                      </a:cubicBezTo>
                      <a:cubicBezTo>
                        <a:pt x="10" y="33"/>
                        <a:pt x="10" y="33"/>
                        <a:pt x="10" y="33"/>
                      </a:cubicBezTo>
                      <a:cubicBezTo>
                        <a:pt x="11" y="32"/>
                        <a:pt x="12" y="31"/>
                        <a:pt x="13" y="30"/>
                      </a:cubicBezTo>
                      <a:cubicBezTo>
                        <a:pt x="13" y="30"/>
                        <a:pt x="13" y="30"/>
                        <a:pt x="13" y="30"/>
                      </a:cubicBezTo>
                      <a:cubicBezTo>
                        <a:pt x="14" y="30"/>
                        <a:pt x="15" y="29"/>
                        <a:pt x="16" y="29"/>
                      </a:cubicBezTo>
                      <a:cubicBezTo>
                        <a:pt x="17" y="28"/>
                        <a:pt x="19" y="28"/>
                        <a:pt x="20" y="28"/>
                      </a:cubicBezTo>
                      <a:cubicBezTo>
                        <a:pt x="21" y="28"/>
                        <a:pt x="23" y="28"/>
                        <a:pt x="24" y="29"/>
                      </a:cubicBezTo>
                      <a:cubicBezTo>
                        <a:pt x="25" y="29"/>
                        <a:pt x="26" y="30"/>
                        <a:pt x="27" y="30"/>
                      </a:cubicBezTo>
                      <a:cubicBezTo>
                        <a:pt x="27" y="30"/>
                        <a:pt x="27" y="30"/>
                        <a:pt x="27" y="30"/>
                      </a:cubicBezTo>
                      <a:cubicBezTo>
                        <a:pt x="28" y="31"/>
                        <a:pt x="29" y="32"/>
                        <a:pt x="30" y="33"/>
                      </a:cubicBezTo>
                      <a:cubicBezTo>
                        <a:pt x="30" y="33"/>
                        <a:pt x="30" y="33"/>
                        <a:pt x="30" y="33"/>
                      </a:cubicBezTo>
                      <a:cubicBezTo>
                        <a:pt x="30" y="34"/>
                        <a:pt x="31" y="35"/>
                        <a:pt x="31" y="36"/>
                      </a:cubicBezTo>
                      <a:cubicBezTo>
                        <a:pt x="31" y="36"/>
                        <a:pt x="31" y="36"/>
                        <a:pt x="31" y="37"/>
                      </a:cubicBezTo>
                      <a:cubicBezTo>
                        <a:pt x="32" y="38"/>
                        <a:pt x="32" y="39"/>
                        <a:pt x="32" y="40"/>
                      </a:cubicBezTo>
                      <a:cubicBezTo>
                        <a:pt x="32" y="41"/>
                        <a:pt x="32" y="42"/>
                        <a:pt x="31" y="4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900" dirty="0"/>
                </a:p>
              </p:txBody>
            </p:sp>
            <p:sp>
              <p:nvSpPr>
                <p:cNvPr id="31" name="Freeform 59"/>
                <p:cNvSpPr>
                  <a:spLocks noEditPoints="1"/>
                </p:cNvSpPr>
                <p:nvPr/>
              </p:nvSpPr>
              <p:spPr bwMode="auto">
                <a:xfrm>
                  <a:off x="4693482" y="4810943"/>
                  <a:ext cx="110554" cy="356535"/>
                </a:xfrm>
                <a:custGeom>
                  <a:avLst/>
                  <a:gdLst>
                    <a:gd name="T0" fmla="*/ 32 w 40"/>
                    <a:gd name="T1" fmla="*/ 72 h 128"/>
                    <a:gd name="T2" fmla="*/ 32 w 40"/>
                    <a:gd name="T3" fmla="*/ 12 h 128"/>
                    <a:gd name="T4" fmla="*/ 20 w 40"/>
                    <a:gd name="T5" fmla="*/ 0 h 128"/>
                    <a:gd name="T6" fmla="*/ 8 w 40"/>
                    <a:gd name="T7" fmla="*/ 12 h 128"/>
                    <a:gd name="T8" fmla="*/ 8 w 40"/>
                    <a:gd name="T9" fmla="*/ 72 h 128"/>
                    <a:gd name="T10" fmla="*/ 0 w 40"/>
                    <a:gd name="T11" fmla="*/ 88 h 128"/>
                    <a:gd name="T12" fmla="*/ 8 w 40"/>
                    <a:gd name="T13" fmla="*/ 104 h 128"/>
                    <a:gd name="T14" fmla="*/ 8 w 40"/>
                    <a:gd name="T15" fmla="*/ 116 h 128"/>
                    <a:gd name="T16" fmla="*/ 20 w 40"/>
                    <a:gd name="T17" fmla="*/ 128 h 128"/>
                    <a:gd name="T18" fmla="*/ 32 w 40"/>
                    <a:gd name="T19" fmla="*/ 116 h 128"/>
                    <a:gd name="T20" fmla="*/ 32 w 40"/>
                    <a:gd name="T21" fmla="*/ 104 h 128"/>
                    <a:gd name="T22" fmla="*/ 40 w 40"/>
                    <a:gd name="T23" fmla="*/ 88 h 128"/>
                    <a:gd name="T24" fmla="*/ 32 w 40"/>
                    <a:gd name="T25" fmla="*/ 72 h 128"/>
                    <a:gd name="T26" fmla="*/ 16 w 40"/>
                    <a:gd name="T27" fmla="*/ 12 h 128"/>
                    <a:gd name="T28" fmla="*/ 20 w 40"/>
                    <a:gd name="T29" fmla="*/ 8 h 128"/>
                    <a:gd name="T30" fmla="*/ 24 w 40"/>
                    <a:gd name="T31" fmla="*/ 12 h 128"/>
                    <a:gd name="T32" fmla="*/ 24 w 40"/>
                    <a:gd name="T33" fmla="*/ 68 h 128"/>
                    <a:gd name="T34" fmla="*/ 20 w 40"/>
                    <a:gd name="T35" fmla="*/ 68 h 128"/>
                    <a:gd name="T36" fmla="*/ 16 w 40"/>
                    <a:gd name="T37" fmla="*/ 68 h 128"/>
                    <a:gd name="T38" fmla="*/ 16 w 40"/>
                    <a:gd name="T39" fmla="*/ 12 h 128"/>
                    <a:gd name="T40" fmla="*/ 24 w 40"/>
                    <a:gd name="T41" fmla="*/ 116 h 128"/>
                    <a:gd name="T42" fmla="*/ 20 w 40"/>
                    <a:gd name="T43" fmla="*/ 120 h 128"/>
                    <a:gd name="T44" fmla="*/ 16 w 40"/>
                    <a:gd name="T45" fmla="*/ 116 h 128"/>
                    <a:gd name="T46" fmla="*/ 16 w 40"/>
                    <a:gd name="T47" fmla="*/ 108 h 128"/>
                    <a:gd name="T48" fmla="*/ 20 w 40"/>
                    <a:gd name="T49" fmla="*/ 108 h 128"/>
                    <a:gd name="T50" fmla="*/ 24 w 40"/>
                    <a:gd name="T51" fmla="*/ 108 h 128"/>
                    <a:gd name="T52" fmla="*/ 24 w 40"/>
                    <a:gd name="T53" fmla="*/ 116 h 128"/>
                    <a:gd name="T54" fmla="*/ 31 w 40"/>
                    <a:gd name="T55" fmla="*/ 91 h 128"/>
                    <a:gd name="T56" fmla="*/ 31 w 40"/>
                    <a:gd name="T57" fmla="*/ 92 h 128"/>
                    <a:gd name="T58" fmla="*/ 30 w 40"/>
                    <a:gd name="T59" fmla="*/ 95 h 128"/>
                    <a:gd name="T60" fmla="*/ 30 w 40"/>
                    <a:gd name="T61" fmla="*/ 95 h 128"/>
                    <a:gd name="T62" fmla="*/ 27 w 40"/>
                    <a:gd name="T63" fmla="*/ 98 h 128"/>
                    <a:gd name="T64" fmla="*/ 27 w 40"/>
                    <a:gd name="T65" fmla="*/ 98 h 128"/>
                    <a:gd name="T66" fmla="*/ 24 w 40"/>
                    <a:gd name="T67" fmla="*/ 99 h 128"/>
                    <a:gd name="T68" fmla="*/ 20 w 40"/>
                    <a:gd name="T69" fmla="*/ 100 h 128"/>
                    <a:gd name="T70" fmla="*/ 16 w 40"/>
                    <a:gd name="T71" fmla="*/ 99 h 128"/>
                    <a:gd name="T72" fmla="*/ 13 w 40"/>
                    <a:gd name="T73" fmla="*/ 98 h 128"/>
                    <a:gd name="T74" fmla="*/ 13 w 40"/>
                    <a:gd name="T75" fmla="*/ 98 h 128"/>
                    <a:gd name="T76" fmla="*/ 10 w 40"/>
                    <a:gd name="T77" fmla="*/ 95 h 128"/>
                    <a:gd name="T78" fmla="*/ 10 w 40"/>
                    <a:gd name="T79" fmla="*/ 95 h 128"/>
                    <a:gd name="T80" fmla="*/ 9 w 40"/>
                    <a:gd name="T81" fmla="*/ 92 h 128"/>
                    <a:gd name="T82" fmla="*/ 9 w 40"/>
                    <a:gd name="T83" fmla="*/ 91 h 128"/>
                    <a:gd name="T84" fmla="*/ 8 w 40"/>
                    <a:gd name="T85" fmla="*/ 88 h 128"/>
                    <a:gd name="T86" fmla="*/ 9 w 40"/>
                    <a:gd name="T87" fmla="*/ 85 h 128"/>
                    <a:gd name="T88" fmla="*/ 9 w 40"/>
                    <a:gd name="T89" fmla="*/ 84 h 128"/>
                    <a:gd name="T90" fmla="*/ 10 w 40"/>
                    <a:gd name="T91" fmla="*/ 81 h 128"/>
                    <a:gd name="T92" fmla="*/ 10 w 40"/>
                    <a:gd name="T93" fmla="*/ 81 h 128"/>
                    <a:gd name="T94" fmla="*/ 13 w 40"/>
                    <a:gd name="T95" fmla="*/ 78 h 128"/>
                    <a:gd name="T96" fmla="*/ 13 w 40"/>
                    <a:gd name="T97" fmla="*/ 78 h 128"/>
                    <a:gd name="T98" fmla="*/ 16 w 40"/>
                    <a:gd name="T99" fmla="*/ 77 h 128"/>
                    <a:gd name="T100" fmla="*/ 20 w 40"/>
                    <a:gd name="T101" fmla="*/ 76 h 128"/>
                    <a:gd name="T102" fmla="*/ 24 w 40"/>
                    <a:gd name="T103" fmla="*/ 77 h 128"/>
                    <a:gd name="T104" fmla="*/ 27 w 40"/>
                    <a:gd name="T105" fmla="*/ 78 h 128"/>
                    <a:gd name="T106" fmla="*/ 27 w 40"/>
                    <a:gd name="T107" fmla="*/ 78 h 128"/>
                    <a:gd name="T108" fmla="*/ 30 w 40"/>
                    <a:gd name="T109" fmla="*/ 81 h 128"/>
                    <a:gd name="T110" fmla="*/ 30 w 40"/>
                    <a:gd name="T111" fmla="*/ 81 h 128"/>
                    <a:gd name="T112" fmla="*/ 31 w 40"/>
                    <a:gd name="T113" fmla="*/ 84 h 128"/>
                    <a:gd name="T114" fmla="*/ 31 w 40"/>
                    <a:gd name="T115" fmla="*/ 85 h 128"/>
                    <a:gd name="T116" fmla="*/ 32 w 40"/>
                    <a:gd name="T117" fmla="*/ 88 h 128"/>
                    <a:gd name="T118" fmla="*/ 31 w 40"/>
                    <a:gd name="T119" fmla="*/ 91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0" h="128">
                      <a:moveTo>
                        <a:pt x="32" y="72"/>
                      </a:moveTo>
                      <a:cubicBezTo>
                        <a:pt x="32" y="12"/>
                        <a:pt x="32" y="12"/>
                        <a:pt x="32" y="12"/>
                      </a:cubicBezTo>
                      <a:cubicBezTo>
                        <a:pt x="32" y="5"/>
                        <a:pt x="27" y="0"/>
                        <a:pt x="20" y="0"/>
                      </a:cubicBezTo>
                      <a:cubicBezTo>
                        <a:pt x="13" y="0"/>
                        <a:pt x="8" y="5"/>
                        <a:pt x="8" y="12"/>
                      </a:cubicBezTo>
                      <a:cubicBezTo>
                        <a:pt x="8" y="72"/>
                        <a:pt x="8" y="72"/>
                        <a:pt x="8" y="72"/>
                      </a:cubicBezTo>
                      <a:cubicBezTo>
                        <a:pt x="3" y="76"/>
                        <a:pt x="0" y="81"/>
                        <a:pt x="0" y="88"/>
                      </a:cubicBezTo>
                      <a:cubicBezTo>
                        <a:pt x="0" y="95"/>
                        <a:pt x="3" y="100"/>
                        <a:pt x="8" y="104"/>
                      </a:cubicBezTo>
                      <a:cubicBezTo>
                        <a:pt x="8" y="116"/>
                        <a:pt x="8" y="116"/>
                        <a:pt x="8" y="116"/>
                      </a:cubicBezTo>
                      <a:cubicBezTo>
                        <a:pt x="8" y="123"/>
                        <a:pt x="13" y="128"/>
                        <a:pt x="20" y="128"/>
                      </a:cubicBezTo>
                      <a:cubicBezTo>
                        <a:pt x="27" y="128"/>
                        <a:pt x="32" y="123"/>
                        <a:pt x="32" y="116"/>
                      </a:cubicBezTo>
                      <a:cubicBezTo>
                        <a:pt x="32" y="104"/>
                        <a:pt x="32" y="104"/>
                        <a:pt x="32" y="104"/>
                      </a:cubicBezTo>
                      <a:cubicBezTo>
                        <a:pt x="37" y="100"/>
                        <a:pt x="40" y="95"/>
                        <a:pt x="40" y="88"/>
                      </a:cubicBezTo>
                      <a:cubicBezTo>
                        <a:pt x="40" y="81"/>
                        <a:pt x="37" y="76"/>
                        <a:pt x="32" y="72"/>
                      </a:cubicBezTo>
                      <a:close/>
                      <a:moveTo>
                        <a:pt x="16" y="12"/>
                      </a:moveTo>
                      <a:cubicBezTo>
                        <a:pt x="16" y="10"/>
                        <a:pt x="18" y="8"/>
                        <a:pt x="20" y="8"/>
                      </a:cubicBezTo>
                      <a:cubicBezTo>
                        <a:pt x="22" y="8"/>
                        <a:pt x="24" y="10"/>
                        <a:pt x="24" y="12"/>
                      </a:cubicBezTo>
                      <a:cubicBezTo>
                        <a:pt x="24" y="68"/>
                        <a:pt x="24" y="68"/>
                        <a:pt x="24" y="68"/>
                      </a:cubicBezTo>
                      <a:cubicBezTo>
                        <a:pt x="23" y="68"/>
                        <a:pt x="21" y="68"/>
                        <a:pt x="20" y="68"/>
                      </a:cubicBezTo>
                      <a:cubicBezTo>
                        <a:pt x="19" y="68"/>
                        <a:pt x="17" y="68"/>
                        <a:pt x="16" y="68"/>
                      </a:cubicBezTo>
                      <a:lnTo>
                        <a:pt x="16" y="12"/>
                      </a:lnTo>
                      <a:close/>
                      <a:moveTo>
                        <a:pt x="24" y="116"/>
                      </a:moveTo>
                      <a:cubicBezTo>
                        <a:pt x="24" y="118"/>
                        <a:pt x="22" y="120"/>
                        <a:pt x="20" y="120"/>
                      </a:cubicBezTo>
                      <a:cubicBezTo>
                        <a:pt x="18" y="120"/>
                        <a:pt x="16" y="118"/>
                        <a:pt x="16" y="116"/>
                      </a:cubicBezTo>
                      <a:cubicBezTo>
                        <a:pt x="16" y="108"/>
                        <a:pt x="16" y="108"/>
                        <a:pt x="16" y="108"/>
                      </a:cubicBezTo>
                      <a:cubicBezTo>
                        <a:pt x="17" y="108"/>
                        <a:pt x="19" y="108"/>
                        <a:pt x="20" y="108"/>
                      </a:cubicBezTo>
                      <a:cubicBezTo>
                        <a:pt x="21" y="108"/>
                        <a:pt x="23" y="108"/>
                        <a:pt x="24" y="108"/>
                      </a:cubicBezTo>
                      <a:lnTo>
                        <a:pt x="24" y="116"/>
                      </a:lnTo>
                      <a:close/>
                      <a:moveTo>
                        <a:pt x="31" y="91"/>
                      </a:moveTo>
                      <a:cubicBezTo>
                        <a:pt x="31" y="92"/>
                        <a:pt x="31" y="92"/>
                        <a:pt x="31" y="92"/>
                      </a:cubicBezTo>
                      <a:cubicBezTo>
                        <a:pt x="31" y="93"/>
                        <a:pt x="30" y="94"/>
                        <a:pt x="30" y="95"/>
                      </a:cubicBezTo>
                      <a:cubicBezTo>
                        <a:pt x="30" y="95"/>
                        <a:pt x="30" y="95"/>
                        <a:pt x="30" y="95"/>
                      </a:cubicBezTo>
                      <a:cubicBezTo>
                        <a:pt x="29" y="96"/>
                        <a:pt x="28" y="97"/>
                        <a:pt x="27" y="98"/>
                      </a:cubicBezTo>
                      <a:cubicBezTo>
                        <a:pt x="27" y="98"/>
                        <a:pt x="27" y="98"/>
                        <a:pt x="27" y="98"/>
                      </a:cubicBezTo>
                      <a:cubicBezTo>
                        <a:pt x="26" y="98"/>
                        <a:pt x="25" y="99"/>
                        <a:pt x="24" y="99"/>
                      </a:cubicBezTo>
                      <a:cubicBezTo>
                        <a:pt x="23" y="100"/>
                        <a:pt x="21" y="100"/>
                        <a:pt x="20" y="100"/>
                      </a:cubicBezTo>
                      <a:cubicBezTo>
                        <a:pt x="19" y="100"/>
                        <a:pt x="17" y="100"/>
                        <a:pt x="16" y="99"/>
                      </a:cubicBezTo>
                      <a:cubicBezTo>
                        <a:pt x="15" y="99"/>
                        <a:pt x="14" y="98"/>
                        <a:pt x="13" y="98"/>
                      </a:cubicBezTo>
                      <a:cubicBezTo>
                        <a:pt x="13" y="98"/>
                        <a:pt x="13" y="98"/>
                        <a:pt x="13" y="98"/>
                      </a:cubicBezTo>
                      <a:cubicBezTo>
                        <a:pt x="12" y="97"/>
                        <a:pt x="11" y="96"/>
                        <a:pt x="10" y="95"/>
                      </a:cubicBezTo>
                      <a:cubicBezTo>
                        <a:pt x="10" y="95"/>
                        <a:pt x="10" y="95"/>
                        <a:pt x="10" y="95"/>
                      </a:cubicBezTo>
                      <a:cubicBezTo>
                        <a:pt x="10" y="94"/>
                        <a:pt x="9" y="93"/>
                        <a:pt x="9" y="92"/>
                      </a:cubicBezTo>
                      <a:cubicBezTo>
                        <a:pt x="9" y="92"/>
                        <a:pt x="9" y="92"/>
                        <a:pt x="9" y="91"/>
                      </a:cubicBezTo>
                      <a:cubicBezTo>
                        <a:pt x="8" y="90"/>
                        <a:pt x="8" y="89"/>
                        <a:pt x="8" y="88"/>
                      </a:cubicBezTo>
                      <a:cubicBezTo>
                        <a:pt x="8" y="87"/>
                        <a:pt x="8" y="86"/>
                        <a:pt x="9" y="85"/>
                      </a:cubicBezTo>
                      <a:cubicBezTo>
                        <a:pt x="9" y="84"/>
                        <a:pt x="9" y="84"/>
                        <a:pt x="9" y="84"/>
                      </a:cubicBezTo>
                      <a:cubicBezTo>
                        <a:pt x="9" y="83"/>
                        <a:pt x="10" y="82"/>
                        <a:pt x="10" y="81"/>
                      </a:cubicBezTo>
                      <a:cubicBezTo>
                        <a:pt x="10" y="81"/>
                        <a:pt x="10" y="81"/>
                        <a:pt x="10" y="81"/>
                      </a:cubicBezTo>
                      <a:cubicBezTo>
                        <a:pt x="11" y="80"/>
                        <a:pt x="12" y="79"/>
                        <a:pt x="13" y="78"/>
                      </a:cubicBezTo>
                      <a:cubicBezTo>
                        <a:pt x="13" y="78"/>
                        <a:pt x="13" y="78"/>
                        <a:pt x="13" y="78"/>
                      </a:cubicBezTo>
                      <a:cubicBezTo>
                        <a:pt x="14" y="78"/>
                        <a:pt x="15" y="77"/>
                        <a:pt x="16" y="77"/>
                      </a:cubicBezTo>
                      <a:cubicBezTo>
                        <a:pt x="17" y="76"/>
                        <a:pt x="19" y="76"/>
                        <a:pt x="20" y="76"/>
                      </a:cubicBezTo>
                      <a:cubicBezTo>
                        <a:pt x="21" y="76"/>
                        <a:pt x="23" y="76"/>
                        <a:pt x="24" y="77"/>
                      </a:cubicBezTo>
                      <a:cubicBezTo>
                        <a:pt x="25" y="77"/>
                        <a:pt x="26" y="78"/>
                        <a:pt x="27" y="78"/>
                      </a:cubicBezTo>
                      <a:cubicBezTo>
                        <a:pt x="27" y="78"/>
                        <a:pt x="27" y="78"/>
                        <a:pt x="27" y="78"/>
                      </a:cubicBezTo>
                      <a:cubicBezTo>
                        <a:pt x="28" y="79"/>
                        <a:pt x="29" y="80"/>
                        <a:pt x="30" y="81"/>
                      </a:cubicBezTo>
                      <a:cubicBezTo>
                        <a:pt x="30" y="81"/>
                        <a:pt x="30" y="81"/>
                        <a:pt x="30" y="81"/>
                      </a:cubicBezTo>
                      <a:cubicBezTo>
                        <a:pt x="30" y="82"/>
                        <a:pt x="31" y="83"/>
                        <a:pt x="31" y="84"/>
                      </a:cubicBezTo>
                      <a:cubicBezTo>
                        <a:pt x="31" y="84"/>
                        <a:pt x="31" y="84"/>
                        <a:pt x="31" y="85"/>
                      </a:cubicBezTo>
                      <a:cubicBezTo>
                        <a:pt x="32" y="86"/>
                        <a:pt x="32" y="87"/>
                        <a:pt x="32" y="88"/>
                      </a:cubicBezTo>
                      <a:cubicBezTo>
                        <a:pt x="32" y="89"/>
                        <a:pt x="32" y="90"/>
                        <a:pt x="31" y="9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900" dirty="0"/>
                </a:p>
              </p:txBody>
            </p:sp>
          </p:grpSp>
        </p:grpSp>
        <p:grpSp>
          <p:nvGrpSpPr>
            <p:cNvPr id="7" name="Group 1"/>
            <p:cNvGrpSpPr/>
            <p:nvPr/>
          </p:nvGrpSpPr>
          <p:grpSpPr bwMode="auto">
            <a:xfrm>
              <a:off x="2079797" y="3065648"/>
              <a:ext cx="4203122" cy="1112838"/>
              <a:chOff x="8" y="275"/>
              <a:chExt cx="2647" cy="701"/>
            </a:xfrm>
          </p:grpSpPr>
          <p:sp>
            <p:nvSpPr>
              <p:cNvPr id="45" name="Rectangle 2"/>
              <p:cNvSpPr/>
              <p:nvPr/>
            </p:nvSpPr>
            <p:spPr bwMode="auto">
              <a:xfrm>
                <a:off x="8" y="275"/>
                <a:ext cx="1176" cy="272"/>
              </a:xfrm>
              <a:prstGeom prst="rect">
                <a:avLst/>
              </a:prstGeom>
              <a:noFill/>
              <a:ln>
                <a:noFill/>
              </a:ln>
            </p:spPr>
            <p:txBody>
              <a:bodyPr lIns="0" tIns="0" rIns="0" bIns="0" anchor="ctr"/>
              <a:lstStyle/>
              <a:p>
                <a:pPr algn="l"/>
                <a:r>
                  <a:rPr lang="en-US" altLang="id-ID" sz="2000" dirty="0">
                    <a:latin typeface="+mn-ea"/>
                    <a:cs typeface="Lato" panose="020F0502020204030203" pitchFamily="34" charset="0"/>
                    <a:sym typeface="Lato Bold" charset="0"/>
                  </a:rPr>
                  <a:t>Part</a:t>
                </a:r>
                <a:r>
                  <a:rPr lang="id-ID" sz="2000" dirty="0">
                    <a:latin typeface="+mn-ea"/>
                    <a:cs typeface="Lato" panose="020F0502020204030203" pitchFamily="34" charset="0"/>
                    <a:sym typeface="Lato Bold" charset="0"/>
                  </a:rPr>
                  <a:t> 01</a:t>
                </a:r>
                <a:endParaRPr lang="en-US" sz="2000" dirty="0">
                  <a:latin typeface="+mn-ea"/>
                  <a:cs typeface="Lato" panose="020F0502020204030203" pitchFamily="34" charset="0"/>
                  <a:sym typeface="Lato Bold" charset="0"/>
                </a:endParaRPr>
              </a:p>
            </p:txBody>
          </p:sp>
          <p:sp>
            <p:nvSpPr>
              <p:cNvPr id="46" name="Rectangle 3"/>
              <p:cNvSpPr/>
              <p:nvPr/>
            </p:nvSpPr>
            <p:spPr bwMode="auto">
              <a:xfrm>
                <a:off x="45" y="562"/>
                <a:ext cx="2610" cy="414"/>
              </a:xfrm>
              <a:prstGeom prst="rect">
                <a:avLst/>
              </a:prstGeom>
              <a:noFill/>
              <a:ln>
                <a:noFill/>
              </a:ln>
            </p:spPr>
            <p:txBody>
              <a:bodyPr lIns="0" tIns="0" rIns="0" bIns="0"/>
              <a:lstStyle/>
              <a:p>
                <a:pPr algn="l"/>
                <a:r>
                  <a:rPr lang="zh-CN" altLang="en-US" sz="2000" dirty="0">
                    <a:latin typeface="+mn-ea"/>
                    <a:cs typeface="Lato Regular" charset="0"/>
                    <a:sym typeface="Lato Regular" charset="0"/>
                  </a:rPr>
                  <a:t>基本、高级及辅助搜索指令</a:t>
                </a:r>
              </a:p>
            </p:txBody>
          </p:sp>
        </p:grpSp>
      </p:grpSp>
      <p:grpSp>
        <p:nvGrpSpPr>
          <p:cNvPr id="8" name="组合 11"/>
          <p:cNvGrpSpPr/>
          <p:nvPr/>
        </p:nvGrpSpPr>
        <p:grpSpPr>
          <a:xfrm>
            <a:off x="842095" y="3034619"/>
            <a:ext cx="4671461" cy="1121308"/>
            <a:chOff x="1122793" y="4717607"/>
            <a:chExt cx="4529736" cy="1089025"/>
          </a:xfrm>
        </p:grpSpPr>
        <p:grpSp>
          <p:nvGrpSpPr>
            <p:cNvPr id="9" name="Group 38"/>
            <p:cNvGrpSpPr/>
            <p:nvPr/>
          </p:nvGrpSpPr>
          <p:grpSpPr>
            <a:xfrm flipH="1">
              <a:off x="1122793" y="4804382"/>
              <a:ext cx="752008" cy="750378"/>
              <a:chOff x="8963079" y="3100785"/>
              <a:chExt cx="823913" cy="823913"/>
            </a:xfrm>
          </p:grpSpPr>
          <p:sp>
            <p:nvSpPr>
              <p:cNvPr id="40" name="Oval 68"/>
              <p:cNvSpPr>
                <a:spLocks noChangeArrowheads="1"/>
              </p:cNvSpPr>
              <p:nvPr/>
            </p:nvSpPr>
            <p:spPr bwMode="auto">
              <a:xfrm>
                <a:off x="8963079" y="3100785"/>
                <a:ext cx="823913" cy="823913"/>
              </a:xfrm>
              <a:prstGeom prst="ellipse">
                <a:avLst/>
              </a:prstGeom>
              <a:solidFill>
                <a:srgbClr val="063D54"/>
              </a:solidFill>
              <a:ln w="57150">
                <a:noFill/>
                <a:round/>
              </a:ln>
              <a:effectLst>
                <a:outerShdw blurRad="76200" dir="18900000" sy="23000" kx="-1200000" algn="bl" rotWithShape="0">
                  <a:prstClr val="black">
                    <a:alpha val="20000"/>
                  </a:prstClr>
                </a:outerShdw>
              </a:effectLst>
            </p:spPr>
            <p:txBody>
              <a:bodyPr vert="horz" wrap="square" lIns="91440" tIns="45720" rIns="91440" bIns="45720" numCol="1" anchor="t" anchorCtr="0" compatLnSpc="1"/>
              <a:lstStyle/>
              <a:p>
                <a:endParaRPr lang="en-US" sz="900" dirty="0"/>
              </a:p>
            </p:txBody>
          </p:sp>
          <p:grpSp>
            <p:nvGrpSpPr>
              <p:cNvPr id="10" name="Group 40"/>
              <p:cNvGrpSpPr/>
              <p:nvPr/>
            </p:nvGrpSpPr>
            <p:grpSpPr>
              <a:xfrm>
                <a:off x="9215683" y="3334473"/>
                <a:ext cx="356535" cy="356535"/>
                <a:chOff x="5284944" y="4097872"/>
                <a:chExt cx="356535" cy="356535"/>
              </a:xfrm>
              <a:solidFill>
                <a:schemeClr val="bg1"/>
              </a:solidFill>
            </p:grpSpPr>
            <p:sp>
              <p:nvSpPr>
                <p:cNvPr id="42" name="Freeform 41"/>
                <p:cNvSpPr>
                  <a:spLocks noEditPoints="1"/>
                </p:cNvSpPr>
                <p:nvPr/>
              </p:nvSpPr>
              <p:spPr bwMode="auto">
                <a:xfrm>
                  <a:off x="5284944" y="4097872"/>
                  <a:ext cx="356535" cy="356535"/>
                </a:xfrm>
                <a:custGeom>
                  <a:avLst/>
                  <a:gdLst>
                    <a:gd name="T0" fmla="*/ 83 w 128"/>
                    <a:gd name="T1" fmla="*/ 40 h 128"/>
                    <a:gd name="T2" fmla="*/ 64 w 128"/>
                    <a:gd name="T3" fmla="*/ 0 h 128"/>
                    <a:gd name="T4" fmla="*/ 36 w 128"/>
                    <a:gd name="T5" fmla="*/ 41 h 128"/>
                    <a:gd name="T6" fmla="*/ 32 w 128"/>
                    <a:gd name="T7" fmla="*/ 43 h 128"/>
                    <a:gd name="T8" fmla="*/ 12 w 128"/>
                    <a:gd name="T9" fmla="*/ 40 h 128"/>
                    <a:gd name="T10" fmla="*/ 0 w 128"/>
                    <a:gd name="T11" fmla="*/ 116 h 128"/>
                    <a:gd name="T12" fmla="*/ 24 w 128"/>
                    <a:gd name="T13" fmla="*/ 128 h 128"/>
                    <a:gd name="T14" fmla="*/ 35 w 128"/>
                    <a:gd name="T15" fmla="*/ 121 h 128"/>
                    <a:gd name="T16" fmla="*/ 36 w 128"/>
                    <a:gd name="T17" fmla="*/ 121 h 128"/>
                    <a:gd name="T18" fmla="*/ 76 w 128"/>
                    <a:gd name="T19" fmla="*/ 128 h 128"/>
                    <a:gd name="T20" fmla="*/ 112 w 128"/>
                    <a:gd name="T21" fmla="*/ 120 h 128"/>
                    <a:gd name="T22" fmla="*/ 114 w 128"/>
                    <a:gd name="T23" fmla="*/ 109 h 128"/>
                    <a:gd name="T24" fmla="*/ 121 w 128"/>
                    <a:gd name="T25" fmla="*/ 88 h 128"/>
                    <a:gd name="T26" fmla="*/ 124 w 128"/>
                    <a:gd name="T27" fmla="*/ 67 h 128"/>
                    <a:gd name="T28" fmla="*/ 128 w 128"/>
                    <a:gd name="T29" fmla="*/ 58 h 128"/>
                    <a:gd name="T30" fmla="*/ 117 w 128"/>
                    <a:gd name="T31" fmla="*/ 42 h 128"/>
                    <a:gd name="T32" fmla="*/ 24 w 128"/>
                    <a:gd name="T33" fmla="*/ 120 h 128"/>
                    <a:gd name="T34" fmla="*/ 8 w 128"/>
                    <a:gd name="T35" fmla="*/ 116 h 128"/>
                    <a:gd name="T36" fmla="*/ 12 w 128"/>
                    <a:gd name="T37" fmla="*/ 48 h 128"/>
                    <a:gd name="T38" fmla="*/ 28 w 128"/>
                    <a:gd name="T39" fmla="*/ 52 h 128"/>
                    <a:gd name="T40" fmla="*/ 120 w 128"/>
                    <a:gd name="T41" fmla="*/ 58 h 128"/>
                    <a:gd name="T42" fmla="*/ 104 w 128"/>
                    <a:gd name="T43" fmla="*/ 64 h 128"/>
                    <a:gd name="T44" fmla="*/ 104 w 128"/>
                    <a:gd name="T45" fmla="*/ 68 h 128"/>
                    <a:gd name="T46" fmla="*/ 118 w 128"/>
                    <a:gd name="T47" fmla="*/ 75 h 128"/>
                    <a:gd name="T48" fmla="*/ 100 w 128"/>
                    <a:gd name="T49" fmla="*/ 84 h 128"/>
                    <a:gd name="T50" fmla="*/ 100 w 128"/>
                    <a:gd name="T51" fmla="*/ 88 h 128"/>
                    <a:gd name="T52" fmla="*/ 113 w 128"/>
                    <a:gd name="T53" fmla="*/ 96 h 128"/>
                    <a:gd name="T54" fmla="*/ 96 w 128"/>
                    <a:gd name="T55" fmla="*/ 104 h 128"/>
                    <a:gd name="T56" fmla="*/ 96 w 128"/>
                    <a:gd name="T57" fmla="*/ 108 h 128"/>
                    <a:gd name="T58" fmla="*/ 106 w 128"/>
                    <a:gd name="T59" fmla="*/ 114 h 128"/>
                    <a:gd name="T60" fmla="*/ 98 w 128"/>
                    <a:gd name="T61" fmla="*/ 120 h 128"/>
                    <a:gd name="T62" fmla="*/ 54 w 128"/>
                    <a:gd name="T63" fmla="*/ 117 h 128"/>
                    <a:gd name="T64" fmla="*/ 32 w 128"/>
                    <a:gd name="T65" fmla="*/ 110 h 128"/>
                    <a:gd name="T66" fmla="*/ 35 w 128"/>
                    <a:gd name="T67" fmla="*/ 50 h 128"/>
                    <a:gd name="T68" fmla="*/ 60 w 128"/>
                    <a:gd name="T69" fmla="*/ 12 h 128"/>
                    <a:gd name="T70" fmla="*/ 76 w 128"/>
                    <a:gd name="T71" fmla="*/ 27 h 128"/>
                    <a:gd name="T72" fmla="*/ 115 w 128"/>
                    <a:gd name="T73" fmla="*/ 50 h 128"/>
                    <a:gd name="T74" fmla="*/ 120 w 128"/>
                    <a:gd name="T75" fmla="*/ 5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8" h="128">
                      <a:moveTo>
                        <a:pt x="117" y="42"/>
                      </a:moveTo>
                      <a:cubicBezTo>
                        <a:pt x="112" y="41"/>
                        <a:pt x="100" y="41"/>
                        <a:pt x="83" y="40"/>
                      </a:cubicBezTo>
                      <a:cubicBezTo>
                        <a:pt x="84" y="36"/>
                        <a:pt x="84" y="33"/>
                        <a:pt x="84" y="27"/>
                      </a:cubicBezTo>
                      <a:cubicBezTo>
                        <a:pt x="84" y="13"/>
                        <a:pt x="73" y="0"/>
                        <a:pt x="64" y="0"/>
                      </a:cubicBezTo>
                      <a:cubicBezTo>
                        <a:pt x="57" y="0"/>
                        <a:pt x="52" y="5"/>
                        <a:pt x="52" y="12"/>
                      </a:cubicBezTo>
                      <a:cubicBezTo>
                        <a:pt x="52" y="20"/>
                        <a:pt x="49" y="34"/>
                        <a:pt x="36" y="41"/>
                      </a:cubicBezTo>
                      <a:cubicBezTo>
                        <a:pt x="35" y="41"/>
                        <a:pt x="32" y="43"/>
                        <a:pt x="32" y="43"/>
                      </a:cubicBezTo>
                      <a:cubicBezTo>
                        <a:pt x="32" y="43"/>
                        <a:pt x="32" y="43"/>
                        <a:pt x="32" y="43"/>
                      </a:cubicBezTo>
                      <a:cubicBezTo>
                        <a:pt x="30" y="41"/>
                        <a:pt x="27" y="40"/>
                        <a:pt x="24" y="40"/>
                      </a:cubicBezTo>
                      <a:cubicBezTo>
                        <a:pt x="12" y="40"/>
                        <a:pt x="12" y="40"/>
                        <a:pt x="12" y="40"/>
                      </a:cubicBezTo>
                      <a:cubicBezTo>
                        <a:pt x="5" y="40"/>
                        <a:pt x="0" y="45"/>
                        <a:pt x="0" y="52"/>
                      </a:cubicBezTo>
                      <a:cubicBezTo>
                        <a:pt x="0" y="116"/>
                        <a:pt x="0" y="116"/>
                        <a:pt x="0" y="116"/>
                      </a:cubicBezTo>
                      <a:cubicBezTo>
                        <a:pt x="0" y="123"/>
                        <a:pt x="5" y="128"/>
                        <a:pt x="12" y="128"/>
                      </a:cubicBezTo>
                      <a:cubicBezTo>
                        <a:pt x="24" y="128"/>
                        <a:pt x="24" y="128"/>
                        <a:pt x="24" y="128"/>
                      </a:cubicBezTo>
                      <a:cubicBezTo>
                        <a:pt x="29" y="128"/>
                        <a:pt x="33" y="125"/>
                        <a:pt x="35" y="121"/>
                      </a:cubicBezTo>
                      <a:cubicBezTo>
                        <a:pt x="35" y="121"/>
                        <a:pt x="35" y="121"/>
                        <a:pt x="35" y="121"/>
                      </a:cubicBezTo>
                      <a:cubicBezTo>
                        <a:pt x="35" y="121"/>
                        <a:pt x="35" y="121"/>
                        <a:pt x="36" y="121"/>
                      </a:cubicBezTo>
                      <a:cubicBezTo>
                        <a:pt x="36" y="121"/>
                        <a:pt x="36" y="121"/>
                        <a:pt x="36" y="121"/>
                      </a:cubicBezTo>
                      <a:cubicBezTo>
                        <a:pt x="38" y="122"/>
                        <a:pt x="43" y="123"/>
                        <a:pt x="52" y="125"/>
                      </a:cubicBezTo>
                      <a:cubicBezTo>
                        <a:pt x="54" y="126"/>
                        <a:pt x="65" y="128"/>
                        <a:pt x="76" y="128"/>
                      </a:cubicBezTo>
                      <a:cubicBezTo>
                        <a:pt x="98" y="128"/>
                        <a:pt x="98" y="128"/>
                        <a:pt x="98" y="128"/>
                      </a:cubicBezTo>
                      <a:cubicBezTo>
                        <a:pt x="105" y="128"/>
                        <a:pt x="109" y="125"/>
                        <a:pt x="112" y="120"/>
                      </a:cubicBezTo>
                      <a:cubicBezTo>
                        <a:pt x="112" y="120"/>
                        <a:pt x="113" y="118"/>
                        <a:pt x="114" y="116"/>
                      </a:cubicBezTo>
                      <a:cubicBezTo>
                        <a:pt x="115" y="114"/>
                        <a:pt x="115" y="112"/>
                        <a:pt x="114" y="109"/>
                      </a:cubicBezTo>
                      <a:cubicBezTo>
                        <a:pt x="118" y="106"/>
                        <a:pt x="120" y="102"/>
                        <a:pt x="121" y="99"/>
                      </a:cubicBezTo>
                      <a:cubicBezTo>
                        <a:pt x="122" y="94"/>
                        <a:pt x="122" y="90"/>
                        <a:pt x="121" y="88"/>
                      </a:cubicBezTo>
                      <a:cubicBezTo>
                        <a:pt x="123" y="85"/>
                        <a:pt x="125" y="82"/>
                        <a:pt x="126" y="77"/>
                      </a:cubicBezTo>
                      <a:cubicBezTo>
                        <a:pt x="127" y="73"/>
                        <a:pt x="126" y="70"/>
                        <a:pt x="124" y="67"/>
                      </a:cubicBezTo>
                      <a:cubicBezTo>
                        <a:pt x="127" y="65"/>
                        <a:pt x="128" y="61"/>
                        <a:pt x="128" y="58"/>
                      </a:cubicBezTo>
                      <a:cubicBezTo>
                        <a:pt x="128" y="58"/>
                        <a:pt x="128" y="58"/>
                        <a:pt x="128" y="58"/>
                      </a:cubicBezTo>
                      <a:cubicBezTo>
                        <a:pt x="128" y="57"/>
                        <a:pt x="128" y="57"/>
                        <a:pt x="128" y="56"/>
                      </a:cubicBezTo>
                      <a:cubicBezTo>
                        <a:pt x="128" y="51"/>
                        <a:pt x="125" y="44"/>
                        <a:pt x="117" y="42"/>
                      </a:cubicBezTo>
                      <a:close/>
                      <a:moveTo>
                        <a:pt x="28" y="116"/>
                      </a:moveTo>
                      <a:cubicBezTo>
                        <a:pt x="28" y="118"/>
                        <a:pt x="26" y="120"/>
                        <a:pt x="24" y="120"/>
                      </a:cubicBezTo>
                      <a:cubicBezTo>
                        <a:pt x="12" y="120"/>
                        <a:pt x="12" y="120"/>
                        <a:pt x="12" y="120"/>
                      </a:cubicBezTo>
                      <a:cubicBezTo>
                        <a:pt x="10" y="120"/>
                        <a:pt x="8" y="118"/>
                        <a:pt x="8" y="116"/>
                      </a:cubicBezTo>
                      <a:cubicBezTo>
                        <a:pt x="8" y="52"/>
                        <a:pt x="8" y="52"/>
                        <a:pt x="8" y="52"/>
                      </a:cubicBezTo>
                      <a:cubicBezTo>
                        <a:pt x="8" y="50"/>
                        <a:pt x="10" y="48"/>
                        <a:pt x="12" y="48"/>
                      </a:cubicBezTo>
                      <a:cubicBezTo>
                        <a:pt x="24" y="48"/>
                        <a:pt x="24" y="48"/>
                        <a:pt x="24" y="48"/>
                      </a:cubicBezTo>
                      <a:cubicBezTo>
                        <a:pt x="26" y="48"/>
                        <a:pt x="28" y="50"/>
                        <a:pt x="28" y="52"/>
                      </a:cubicBezTo>
                      <a:lnTo>
                        <a:pt x="28" y="116"/>
                      </a:lnTo>
                      <a:close/>
                      <a:moveTo>
                        <a:pt x="120" y="58"/>
                      </a:moveTo>
                      <a:cubicBezTo>
                        <a:pt x="120" y="60"/>
                        <a:pt x="119" y="64"/>
                        <a:pt x="112" y="64"/>
                      </a:cubicBezTo>
                      <a:cubicBezTo>
                        <a:pt x="106" y="64"/>
                        <a:pt x="104" y="64"/>
                        <a:pt x="104" y="64"/>
                      </a:cubicBezTo>
                      <a:cubicBezTo>
                        <a:pt x="103" y="64"/>
                        <a:pt x="102" y="65"/>
                        <a:pt x="102" y="66"/>
                      </a:cubicBezTo>
                      <a:cubicBezTo>
                        <a:pt x="102" y="67"/>
                        <a:pt x="103" y="68"/>
                        <a:pt x="104" y="68"/>
                      </a:cubicBezTo>
                      <a:cubicBezTo>
                        <a:pt x="104" y="68"/>
                        <a:pt x="106" y="68"/>
                        <a:pt x="112" y="68"/>
                      </a:cubicBezTo>
                      <a:cubicBezTo>
                        <a:pt x="118" y="68"/>
                        <a:pt x="119" y="73"/>
                        <a:pt x="118" y="75"/>
                      </a:cubicBezTo>
                      <a:cubicBezTo>
                        <a:pt x="118" y="78"/>
                        <a:pt x="116" y="84"/>
                        <a:pt x="110" y="84"/>
                      </a:cubicBezTo>
                      <a:cubicBezTo>
                        <a:pt x="103" y="84"/>
                        <a:pt x="100" y="84"/>
                        <a:pt x="100" y="84"/>
                      </a:cubicBezTo>
                      <a:cubicBezTo>
                        <a:pt x="99" y="84"/>
                        <a:pt x="98" y="85"/>
                        <a:pt x="98" y="86"/>
                      </a:cubicBezTo>
                      <a:cubicBezTo>
                        <a:pt x="98" y="87"/>
                        <a:pt x="99" y="88"/>
                        <a:pt x="100" y="88"/>
                      </a:cubicBezTo>
                      <a:cubicBezTo>
                        <a:pt x="100" y="88"/>
                        <a:pt x="105" y="88"/>
                        <a:pt x="108" y="88"/>
                      </a:cubicBezTo>
                      <a:cubicBezTo>
                        <a:pt x="115" y="88"/>
                        <a:pt x="114" y="93"/>
                        <a:pt x="113" y="96"/>
                      </a:cubicBezTo>
                      <a:cubicBezTo>
                        <a:pt x="112" y="100"/>
                        <a:pt x="111" y="104"/>
                        <a:pt x="103" y="104"/>
                      </a:cubicBezTo>
                      <a:cubicBezTo>
                        <a:pt x="100" y="104"/>
                        <a:pt x="96" y="104"/>
                        <a:pt x="96" y="104"/>
                      </a:cubicBezTo>
                      <a:cubicBezTo>
                        <a:pt x="95" y="104"/>
                        <a:pt x="94" y="105"/>
                        <a:pt x="94" y="106"/>
                      </a:cubicBezTo>
                      <a:cubicBezTo>
                        <a:pt x="94" y="107"/>
                        <a:pt x="95" y="108"/>
                        <a:pt x="96" y="108"/>
                      </a:cubicBezTo>
                      <a:cubicBezTo>
                        <a:pt x="96" y="108"/>
                        <a:pt x="99" y="108"/>
                        <a:pt x="102" y="108"/>
                      </a:cubicBezTo>
                      <a:cubicBezTo>
                        <a:pt x="107" y="108"/>
                        <a:pt x="107" y="112"/>
                        <a:pt x="106" y="114"/>
                      </a:cubicBezTo>
                      <a:cubicBezTo>
                        <a:pt x="106" y="115"/>
                        <a:pt x="105" y="116"/>
                        <a:pt x="105" y="117"/>
                      </a:cubicBezTo>
                      <a:cubicBezTo>
                        <a:pt x="104" y="119"/>
                        <a:pt x="102" y="120"/>
                        <a:pt x="98" y="120"/>
                      </a:cubicBezTo>
                      <a:cubicBezTo>
                        <a:pt x="76" y="120"/>
                        <a:pt x="76" y="120"/>
                        <a:pt x="76" y="120"/>
                      </a:cubicBezTo>
                      <a:cubicBezTo>
                        <a:pt x="65" y="120"/>
                        <a:pt x="54" y="118"/>
                        <a:pt x="54" y="117"/>
                      </a:cubicBezTo>
                      <a:cubicBezTo>
                        <a:pt x="37" y="114"/>
                        <a:pt x="36" y="113"/>
                        <a:pt x="35" y="113"/>
                      </a:cubicBezTo>
                      <a:cubicBezTo>
                        <a:pt x="35" y="113"/>
                        <a:pt x="32" y="112"/>
                        <a:pt x="32" y="110"/>
                      </a:cubicBezTo>
                      <a:cubicBezTo>
                        <a:pt x="32" y="54"/>
                        <a:pt x="32" y="54"/>
                        <a:pt x="32" y="54"/>
                      </a:cubicBezTo>
                      <a:cubicBezTo>
                        <a:pt x="32" y="52"/>
                        <a:pt x="33" y="51"/>
                        <a:pt x="35" y="50"/>
                      </a:cubicBezTo>
                      <a:cubicBezTo>
                        <a:pt x="35" y="50"/>
                        <a:pt x="36" y="50"/>
                        <a:pt x="36" y="50"/>
                      </a:cubicBezTo>
                      <a:cubicBezTo>
                        <a:pt x="54" y="42"/>
                        <a:pt x="60" y="26"/>
                        <a:pt x="60" y="12"/>
                      </a:cubicBezTo>
                      <a:cubicBezTo>
                        <a:pt x="60" y="10"/>
                        <a:pt x="62" y="8"/>
                        <a:pt x="64" y="8"/>
                      </a:cubicBezTo>
                      <a:cubicBezTo>
                        <a:pt x="68" y="8"/>
                        <a:pt x="76" y="16"/>
                        <a:pt x="76" y="27"/>
                      </a:cubicBezTo>
                      <a:cubicBezTo>
                        <a:pt x="76" y="36"/>
                        <a:pt x="75" y="38"/>
                        <a:pt x="72" y="48"/>
                      </a:cubicBezTo>
                      <a:cubicBezTo>
                        <a:pt x="112" y="48"/>
                        <a:pt x="112" y="49"/>
                        <a:pt x="115" y="50"/>
                      </a:cubicBezTo>
                      <a:cubicBezTo>
                        <a:pt x="120" y="51"/>
                        <a:pt x="120" y="54"/>
                        <a:pt x="120" y="56"/>
                      </a:cubicBezTo>
                      <a:cubicBezTo>
                        <a:pt x="120" y="57"/>
                        <a:pt x="120" y="57"/>
                        <a:pt x="120"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900" dirty="0"/>
                </a:p>
              </p:txBody>
            </p:sp>
            <p:sp>
              <p:nvSpPr>
                <p:cNvPr id="43" name="Freeform 42"/>
                <p:cNvSpPr>
                  <a:spLocks noEditPoints="1"/>
                </p:cNvSpPr>
                <p:nvPr/>
              </p:nvSpPr>
              <p:spPr bwMode="auto">
                <a:xfrm>
                  <a:off x="5318110" y="4386693"/>
                  <a:ext cx="33166" cy="34548"/>
                </a:xfrm>
                <a:custGeom>
                  <a:avLst/>
                  <a:gdLst>
                    <a:gd name="T0" fmla="*/ 6 w 12"/>
                    <a:gd name="T1" fmla="*/ 0 h 12"/>
                    <a:gd name="T2" fmla="*/ 0 w 12"/>
                    <a:gd name="T3" fmla="*/ 6 h 12"/>
                    <a:gd name="T4" fmla="*/ 6 w 12"/>
                    <a:gd name="T5" fmla="*/ 12 h 12"/>
                    <a:gd name="T6" fmla="*/ 12 w 12"/>
                    <a:gd name="T7" fmla="*/ 6 h 12"/>
                    <a:gd name="T8" fmla="*/ 6 w 12"/>
                    <a:gd name="T9" fmla="*/ 0 h 12"/>
                    <a:gd name="T10" fmla="*/ 6 w 12"/>
                    <a:gd name="T11" fmla="*/ 8 h 12"/>
                    <a:gd name="T12" fmla="*/ 4 w 12"/>
                    <a:gd name="T13" fmla="*/ 6 h 12"/>
                    <a:gd name="T14" fmla="*/ 6 w 12"/>
                    <a:gd name="T15" fmla="*/ 4 h 12"/>
                    <a:gd name="T16" fmla="*/ 8 w 12"/>
                    <a:gd name="T17" fmla="*/ 6 h 12"/>
                    <a:gd name="T18" fmla="*/ 6 w 12"/>
                    <a:gd name="T19" fmla="*/ 8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 h="12">
                      <a:moveTo>
                        <a:pt x="6" y="0"/>
                      </a:moveTo>
                      <a:cubicBezTo>
                        <a:pt x="3" y="0"/>
                        <a:pt x="0" y="3"/>
                        <a:pt x="0" y="6"/>
                      </a:cubicBezTo>
                      <a:cubicBezTo>
                        <a:pt x="0" y="9"/>
                        <a:pt x="3" y="12"/>
                        <a:pt x="6" y="12"/>
                      </a:cubicBezTo>
                      <a:cubicBezTo>
                        <a:pt x="9" y="12"/>
                        <a:pt x="12" y="9"/>
                        <a:pt x="12" y="6"/>
                      </a:cubicBezTo>
                      <a:cubicBezTo>
                        <a:pt x="12" y="3"/>
                        <a:pt x="9" y="0"/>
                        <a:pt x="6" y="0"/>
                      </a:cubicBezTo>
                      <a:close/>
                      <a:moveTo>
                        <a:pt x="6" y="8"/>
                      </a:moveTo>
                      <a:cubicBezTo>
                        <a:pt x="5" y="8"/>
                        <a:pt x="4" y="7"/>
                        <a:pt x="4" y="6"/>
                      </a:cubicBezTo>
                      <a:cubicBezTo>
                        <a:pt x="4" y="5"/>
                        <a:pt x="5" y="4"/>
                        <a:pt x="6" y="4"/>
                      </a:cubicBezTo>
                      <a:cubicBezTo>
                        <a:pt x="7" y="4"/>
                        <a:pt x="8" y="5"/>
                        <a:pt x="8" y="6"/>
                      </a:cubicBezTo>
                      <a:cubicBezTo>
                        <a:pt x="8" y="7"/>
                        <a:pt x="7" y="8"/>
                        <a:pt x="6"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900" dirty="0"/>
                </a:p>
              </p:txBody>
            </p:sp>
          </p:grpSp>
        </p:grpSp>
        <p:grpSp>
          <p:nvGrpSpPr>
            <p:cNvPr id="11" name="Group 1"/>
            <p:cNvGrpSpPr/>
            <p:nvPr/>
          </p:nvGrpSpPr>
          <p:grpSpPr bwMode="auto">
            <a:xfrm>
              <a:off x="2027396" y="4717607"/>
              <a:ext cx="3625133" cy="1089025"/>
              <a:chOff x="-25" y="290"/>
              <a:chExt cx="2283" cy="686"/>
            </a:xfrm>
          </p:grpSpPr>
          <p:sp>
            <p:nvSpPr>
              <p:cNvPr id="49" name="Rectangle 2"/>
              <p:cNvSpPr/>
              <p:nvPr/>
            </p:nvSpPr>
            <p:spPr bwMode="auto">
              <a:xfrm>
                <a:off x="-25" y="290"/>
                <a:ext cx="1176" cy="272"/>
              </a:xfrm>
              <a:prstGeom prst="rect">
                <a:avLst/>
              </a:prstGeom>
              <a:noFill/>
              <a:ln>
                <a:noFill/>
              </a:ln>
            </p:spPr>
            <p:txBody>
              <a:bodyPr lIns="0" tIns="0" rIns="0" bIns="0" anchor="ctr"/>
              <a:lstStyle/>
              <a:p>
                <a:pPr algn="l"/>
                <a:r>
                  <a:rPr lang="en-US" altLang="id-ID" sz="2000" dirty="0">
                    <a:latin typeface="+mn-ea"/>
                    <a:cs typeface="Lato" panose="020F0502020204030203" pitchFamily="34" charset="0"/>
                    <a:sym typeface="Lato Bold" charset="0"/>
                  </a:rPr>
                  <a:t>Part</a:t>
                </a:r>
                <a:r>
                  <a:rPr lang="id-ID" sz="2000" dirty="0">
                    <a:latin typeface="+mn-ea"/>
                    <a:cs typeface="Lato" panose="020F0502020204030203" pitchFamily="34" charset="0"/>
                    <a:sym typeface="Lato Bold" charset="0"/>
                  </a:rPr>
                  <a:t> 02</a:t>
                </a:r>
                <a:endParaRPr lang="en-US" sz="2000" dirty="0">
                  <a:latin typeface="+mn-ea"/>
                  <a:cs typeface="Lato" panose="020F0502020204030203" pitchFamily="34" charset="0"/>
                  <a:sym typeface="Lato Bold" charset="0"/>
                </a:endParaRPr>
              </a:p>
            </p:txBody>
          </p:sp>
          <p:sp>
            <p:nvSpPr>
              <p:cNvPr id="50" name="Rectangle 3"/>
              <p:cNvSpPr/>
              <p:nvPr/>
            </p:nvSpPr>
            <p:spPr bwMode="auto">
              <a:xfrm>
                <a:off x="45" y="562"/>
                <a:ext cx="2116" cy="414"/>
              </a:xfrm>
              <a:prstGeom prst="rect">
                <a:avLst/>
              </a:prstGeom>
              <a:noFill/>
              <a:ln>
                <a:noFill/>
              </a:ln>
            </p:spPr>
            <p:txBody>
              <a:bodyPr lIns="0" tIns="0" rIns="0" bIns="0"/>
              <a:lstStyle/>
              <a:p>
                <a:pPr algn="l"/>
                <a:endParaRPr lang="en-US" sz="1000" dirty="0">
                  <a:ea typeface="MS PGothic" panose="020B0600070205080204" charset="-128"/>
                  <a:cs typeface="Lato Regular" charset="0"/>
                  <a:sym typeface="Lato Regular" charset="0"/>
                </a:endParaRPr>
              </a:p>
            </p:txBody>
          </p:sp>
          <p:sp>
            <p:nvSpPr>
              <p:cNvPr id="51" name="Rectangle 4"/>
              <p:cNvSpPr/>
              <p:nvPr/>
            </p:nvSpPr>
            <p:spPr bwMode="auto">
              <a:xfrm>
                <a:off x="45" y="358"/>
                <a:ext cx="2213" cy="240"/>
              </a:xfrm>
              <a:prstGeom prst="rect">
                <a:avLst/>
              </a:prstGeom>
              <a:noFill/>
              <a:ln>
                <a:noFill/>
              </a:ln>
            </p:spPr>
            <p:txBody>
              <a:bodyPr lIns="0" tIns="0" rIns="0" bIns="0" anchor="ctr"/>
              <a:lstStyle/>
              <a:p>
                <a:endParaRPr lang="en-US" sz="900" dirty="0">
                  <a:latin typeface="Lato" panose="020F0502020204030203" pitchFamily="34" charset="0"/>
                  <a:ea typeface="Open Sans" panose="020B0606030504020204" pitchFamily="34" charset="0"/>
                  <a:cs typeface="Lato" panose="020F0502020204030203" pitchFamily="34" charset="0"/>
                  <a:sym typeface="Verdana" panose="020B0804030504040204" charset="0"/>
                </a:endParaRPr>
              </a:p>
            </p:txBody>
          </p:sp>
        </p:grpSp>
      </p:grpSp>
      <p:sp>
        <p:nvSpPr>
          <p:cNvPr id="4" name="文本框 3"/>
          <p:cNvSpPr txBox="1"/>
          <p:nvPr/>
        </p:nvSpPr>
        <p:spPr>
          <a:xfrm>
            <a:off x="1637683" y="3455507"/>
            <a:ext cx="3717029" cy="684803"/>
          </a:xfrm>
          <a:prstGeom prst="rect">
            <a:avLst/>
          </a:prstGeom>
          <a:noFill/>
        </p:spPr>
        <p:txBody>
          <a:bodyPr wrap="square" lIns="68580" tIns="34290" rIns="68580" bIns="34290" rtlCol="0">
            <a:spAutoFit/>
          </a:bodyPr>
          <a:lstStyle/>
          <a:p>
            <a:r>
              <a:rPr lang="zh-CN" altLang="en-US" sz="2000" dirty="0">
                <a:latin typeface="+mn-ea"/>
                <a:cs typeface="Lato Regular" charset="0"/>
                <a:sym typeface="Lato Regular" charset="0"/>
              </a:rPr>
              <a:t>搜索技巧之图片搜索</a:t>
            </a:r>
          </a:p>
          <a:p>
            <a:endParaRPr lang="zh-CN" altLang="en-US" sz="2000" b="1" dirty="0">
              <a:latin typeface="+mn-ea"/>
            </a:endParaRPr>
          </a:p>
        </p:txBody>
      </p:sp>
      <p:sp>
        <p:nvSpPr>
          <p:cNvPr id="28" name="TextBox 3">
            <a:extLst>
              <a:ext uri="{FF2B5EF4-FFF2-40B4-BE49-F238E27FC236}">
                <a16:creationId xmlns="" xmlns:a16="http://schemas.microsoft.com/office/drawing/2014/main" id="{0D2FAFB6-9C56-4C0C-9B5D-99E321164AD7}"/>
              </a:ext>
            </a:extLst>
          </p:cNvPr>
          <p:cNvSpPr txBox="1"/>
          <p:nvPr/>
        </p:nvSpPr>
        <p:spPr>
          <a:xfrm>
            <a:off x="563239" y="248155"/>
            <a:ext cx="1305165" cy="400110"/>
          </a:xfrm>
          <a:prstGeom prst="rect">
            <a:avLst/>
          </a:prstGeom>
          <a:noFill/>
        </p:spPr>
        <p:txBody>
          <a:bodyPr wrap="none" rtlCol="0">
            <a:spAutoFit/>
          </a:bodyPr>
          <a:lstStyle/>
          <a:p>
            <a:r>
              <a:rPr lang="en-US" altLang="zh-CN" sz="2000" dirty="0" smtClean="0">
                <a:solidFill>
                  <a:schemeClr val="accent1"/>
                </a:solidFill>
                <a:cs typeface="+mn-ea"/>
                <a:sym typeface="+mn-lt"/>
              </a:rPr>
              <a:t>1.1 Google</a:t>
            </a:r>
            <a:endParaRPr lang="zh-CN" altLang="en-US" sz="3200" dirty="0">
              <a:solidFill>
                <a:schemeClr val="accent1"/>
              </a:solidFill>
              <a:cs typeface="+mn-ea"/>
              <a:sym typeface="+mn-lt"/>
            </a:endParaRPr>
          </a:p>
        </p:txBody>
      </p:sp>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36286" y="232698"/>
            <a:ext cx="1046208" cy="4155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矩形 12"/>
          <p:cNvSpPr/>
          <p:nvPr/>
        </p:nvSpPr>
        <p:spPr>
          <a:xfrm>
            <a:off x="5841097" y="263544"/>
            <a:ext cx="1754711" cy="276999"/>
          </a:xfrm>
          <a:prstGeom prst="rect">
            <a:avLst/>
          </a:prstGeom>
        </p:spPr>
        <p:txBody>
          <a:bodyPr wrap="none">
            <a:spAutoFit/>
          </a:bodyPr>
          <a:lstStyle/>
          <a:p>
            <a:r>
              <a:rPr lang="en-US" altLang="zh-CN" sz="1200" dirty="0">
                <a:hlinkClick r:id="rId4"/>
              </a:rPr>
              <a:t>https://www.google.com</a:t>
            </a:r>
            <a:endParaRPr lang="zh-CN" altLang="en-US" sz="1200" dirty="0"/>
          </a:p>
        </p:txBody>
      </p:sp>
      <p:grpSp>
        <p:nvGrpSpPr>
          <p:cNvPr id="34" name="Group 170"/>
          <p:cNvGrpSpPr/>
          <p:nvPr/>
        </p:nvGrpSpPr>
        <p:grpSpPr>
          <a:xfrm>
            <a:off x="730832" y="937038"/>
            <a:ext cx="286865" cy="286865"/>
            <a:chOff x="3263900" y="4037013"/>
            <a:chExt cx="879475" cy="879475"/>
          </a:xfrm>
        </p:grpSpPr>
        <p:sp>
          <p:nvSpPr>
            <p:cNvPr id="35" name="Rectangle 20"/>
            <p:cNvSpPr>
              <a:spLocks noChangeArrowheads="1"/>
            </p:cNvSpPr>
            <p:nvPr/>
          </p:nvSpPr>
          <p:spPr bwMode="auto">
            <a:xfrm>
              <a:off x="3263900" y="4037013"/>
              <a:ext cx="879475" cy="879475"/>
            </a:xfrm>
            <a:prstGeom prst="rect">
              <a:avLst/>
            </a:prstGeom>
            <a:noFill/>
            <a:ln w="12700" cap="rnd">
              <a:solidFill>
                <a:schemeClr val="bg1">
                  <a:lumMod val="6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id-ID" sz="2400"/>
            </a:p>
          </p:txBody>
        </p:sp>
        <p:sp>
          <p:nvSpPr>
            <p:cNvPr id="36" name="Line 21"/>
            <p:cNvSpPr>
              <a:spLocks noChangeShapeType="1"/>
            </p:cNvSpPr>
            <p:nvPr/>
          </p:nvSpPr>
          <p:spPr bwMode="auto">
            <a:xfrm flipV="1">
              <a:off x="3719513" y="4310063"/>
              <a:ext cx="0" cy="261938"/>
            </a:xfrm>
            <a:prstGeom prst="line">
              <a:avLst/>
            </a:prstGeom>
            <a:noFill/>
            <a:ln w="12700" cap="rnd">
              <a:solidFill>
                <a:schemeClr val="bg1">
                  <a:lumMod val="65000"/>
                </a:schemeClr>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id-ID" sz="2400"/>
            </a:p>
          </p:txBody>
        </p:sp>
        <p:sp>
          <p:nvSpPr>
            <p:cNvPr id="37" name="Line 22"/>
            <p:cNvSpPr>
              <a:spLocks noChangeShapeType="1"/>
            </p:cNvSpPr>
            <p:nvPr/>
          </p:nvSpPr>
          <p:spPr bwMode="auto">
            <a:xfrm flipV="1">
              <a:off x="3900488" y="4492626"/>
              <a:ext cx="0" cy="79375"/>
            </a:xfrm>
            <a:prstGeom prst="line">
              <a:avLst/>
            </a:prstGeom>
            <a:noFill/>
            <a:ln w="12700" cap="rnd">
              <a:solidFill>
                <a:schemeClr val="bg1">
                  <a:lumMod val="65000"/>
                </a:schemeClr>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id-ID" sz="2400"/>
            </a:p>
          </p:txBody>
        </p:sp>
        <p:sp>
          <p:nvSpPr>
            <p:cNvPr id="38" name="Line 23"/>
            <p:cNvSpPr>
              <a:spLocks noChangeShapeType="1"/>
            </p:cNvSpPr>
            <p:nvPr/>
          </p:nvSpPr>
          <p:spPr bwMode="auto">
            <a:xfrm flipV="1">
              <a:off x="3506788" y="4149726"/>
              <a:ext cx="0" cy="220663"/>
            </a:xfrm>
            <a:prstGeom prst="line">
              <a:avLst/>
            </a:prstGeom>
            <a:noFill/>
            <a:ln w="12700" cap="rnd">
              <a:solidFill>
                <a:schemeClr val="bg1">
                  <a:lumMod val="65000"/>
                </a:schemeClr>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id-ID" sz="2400"/>
            </a:p>
          </p:txBody>
        </p:sp>
        <p:sp>
          <p:nvSpPr>
            <p:cNvPr id="39" name="Line 24"/>
            <p:cNvSpPr>
              <a:spLocks noChangeShapeType="1"/>
            </p:cNvSpPr>
            <p:nvPr/>
          </p:nvSpPr>
          <p:spPr bwMode="auto">
            <a:xfrm flipV="1">
              <a:off x="3506788" y="4430713"/>
              <a:ext cx="0" cy="141288"/>
            </a:xfrm>
            <a:prstGeom prst="line">
              <a:avLst/>
            </a:prstGeom>
            <a:noFill/>
            <a:ln w="12700" cap="rnd">
              <a:solidFill>
                <a:schemeClr val="bg1">
                  <a:lumMod val="65000"/>
                </a:schemeClr>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id-ID" sz="2400"/>
            </a:p>
          </p:txBody>
        </p:sp>
        <p:sp>
          <p:nvSpPr>
            <p:cNvPr id="41" name="Line 25"/>
            <p:cNvSpPr>
              <a:spLocks noChangeShapeType="1"/>
            </p:cNvSpPr>
            <p:nvPr/>
          </p:nvSpPr>
          <p:spPr bwMode="auto">
            <a:xfrm flipV="1">
              <a:off x="3900488" y="4149726"/>
              <a:ext cx="0" cy="280988"/>
            </a:xfrm>
            <a:prstGeom prst="line">
              <a:avLst/>
            </a:prstGeom>
            <a:noFill/>
            <a:ln w="12700" cap="rnd">
              <a:solidFill>
                <a:schemeClr val="bg1">
                  <a:lumMod val="65000"/>
                </a:schemeClr>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id-ID" sz="2400"/>
            </a:p>
          </p:txBody>
        </p:sp>
        <p:sp>
          <p:nvSpPr>
            <p:cNvPr id="44" name="Line 26"/>
            <p:cNvSpPr>
              <a:spLocks noChangeShapeType="1"/>
            </p:cNvSpPr>
            <p:nvPr/>
          </p:nvSpPr>
          <p:spPr bwMode="auto">
            <a:xfrm flipV="1">
              <a:off x="3719513" y="4149726"/>
              <a:ext cx="0" cy="98425"/>
            </a:xfrm>
            <a:prstGeom prst="line">
              <a:avLst/>
            </a:prstGeom>
            <a:noFill/>
            <a:ln w="12700" cap="rnd">
              <a:solidFill>
                <a:schemeClr val="bg1">
                  <a:lumMod val="65000"/>
                </a:schemeClr>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id-ID" sz="2400"/>
            </a:p>
          </p:txBody>
        </p:sp>
        <p:sp>
          <p:nvSpPr>
            <p:cNvPr id="47" name="Rectangle 27"/>
            <p:cNvSpPr>
              <a:spLocks noChangeArrowheads="1"/>
            </p:cNvSpPr>
            <p:nvPr/>
          </p:nvSpPr>
          <p:spPr bwMode="auto">
            <a:xfrm>
              <a:off x="3840163" y="4430713"/>
              <a:ext cx="122238" cy="61913"/>
            </a:xfrm>
            <a:prstGeom prst="rect">
              <a:avLst/>
            </a:prstGeom>
            <a:noFill/>
            <a:ln w="12700" cap="rnd">
              <a:solidFill>
                <a:schemeClr val="bg1">
                  <a:lumMod val="6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id-ID" sz="2400"/>
            </a:p>
          </p:txBody>
        </p:sp>
        <p:sp>
          <p:nvSpPr>
            <p:cNvPr id="48" name="Rectangle 28"/>
            <p:cNvSpPr>
              <a:spLocks noChangeArrowheads="1"/>
            </p:cNvSpPr>
            <p:nvPr/>
          </p:nvSpPr>
          <p:spPr bwMode="auto">
            <a:xfrm>
              <a:off x="3657600" y="4248151"/>
              <a:ext cx="122238" cy="61913"/>
            </a:xfrm>
            <a:prstGeom prst="rect">
              <a:avLst/>
            </a:prstGeom>
            <a:noFill/>
            <a:ln w="12700" cap="rnd">
              <a:solidFill>
                <a:schemeClr val="bg1">
                  <a:lumMod val="6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id-ID" sz="2400"/>
            </a:p>
          </p:txBody>
        </p:sp>
        <p:sp>
          <p:nvSpPr>
            <p:cNvPr id="52" name="Rectangle 29"/>
            <p:cNvSpPr>
              <a:spLocks noChangeArrowheads="1"/>
            </p:cNvSpPr>
            <p:nvPr/>
          </p:nvSpPr>
          <p:spPr bwMode="auto">
            <a:xfrm>
              <a:off x="3444875" y="4370388"/>
              <a:ext cx="122238" cy="60325"/>
            </a:xfrm>
            <a:prstGeom prst="rect">
              <a:avLst/>
            </a:prstGeom>
            <a:noFill/>
            <a:ln w="12700" cap="rnd">
              <a:solidFill>
                <a:schemeClr val="bg1">
                  <a:lumMod val="6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id-ID" sz="2400"/>
            </a:p>
          </p:txBody>
        </p:sp>
        <p:sp>
          <p:nvSpPr>
            <p:cNvPr id="53" name="Oval 30"/>
            <p:cNvSpPr>
              <a:spLocks noChangeArrowheads="1"/>
            </p:cNvSpPr>
            <p:nvPr/>
          </p:nvSpPr>
          <p:spPr bwMode="auto">
            <a:xfrm>
              <a:off x="3840163" y="4673601"/>
              <a:ext cx="122238" cy="122238"/>
            </a:xfrm>
            <a:prstGeom prst="ellipse">
              <a:avLst/>
            </a:prstGeom>
            <a:noFill/>
            <a:ln w="12700" cap="rnd">
              <a:solidFill>
                <a:schemeClr val="bg1">
                  <a:lumMod val="6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id-ID" sz="2400"/>
            </a:p>
          </p:txBody>
        </p:sp>
        <p:sp>
          <p:nvSpPr>
            <p:cNvPr id="54" name="Oval 31"/>
            <p:cNvSpPr>
              <a:spLocks noChangeArrowheads="1"/>
            </p:cNvSpPr>
            <p:nvPr/>
          </p:nvSpPr>
          <p:spPr bwMode="auto">
            <a:xfrm>
              <a:off x="3657600" y="4673601"/>
              <a:ext cx="122238" cy="122238"/>
            </a:xfrm>
            <a:prstGeom prst="ellipse">
              <a:avLst/>
            </a:prstGeom>
            <a:noFill/>
            <a:ln w="12700" cap="rnd">
              <a:solidFill>
                <a:schemeClr val="bg1">
                  <a:lumMod val="6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id-ID" sz="2400"/>
            </a:p>
          </p:txBody>
        </p:sp>
        <p:sp>
          <p:nvSpPr>
            <p:cNvPr id="55" name="Oval 32"/>
            <p:cNvSpPr>
              <a:spLocks noChangeArrowheads="1"/>
            </p:cNvSpPr>
            <p:nvPr/>
          </p:nvSpPr>
          <p:spPr bwMode="auto">
            <a:xfrm>
              <a:off x="3444875" y="4673601"/>
              <a:ext cx="122238" cy="122238"/>
            </a:xfrm>
            <a:prstGeom prst="ellipse">
              <a:avLst/>
            </a:prstGeom>
            <a:noFill/>
            <a:ln w="12700" cap="rnd">
              <a:solidFill>
                <a:schemeClr val="bg1">
                  <a:lumMod val="6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id-ID" sz="2400"/>
            </a:p>
          </p:txBody>
        </p:sp>
      </p:grpSp>
      <p:sp>
        <p:nvSpPr>
          <p:cNvPr id="57" name="TextBox 56"/>
          <p:cNvSpPr txBox="1"/>
          <p:nvPr/>
        </p:nvSpPr>
        <p:spPr>
          <a:xfrm>
            <a:off x="1075403" y="808638"/>
            <a:ext cx="2507418" cy="414729"/>
          </a:xfrm>
          <a:prstGeom prst="rect">
            <a:avLst/>
          </a:prstGeom>
          <a:noFill/>
        </p:spPr>
        <p:txBody>
          <a:bodyPr wrap="none" rtlCol="0">
            <a:spAutoFit/>
          </a:bodyPr>
          <a:lstStyle/>
          <a:p>
            <a:pPr>
              <a:lnSpc>
                <a:spcPts val="2700"/>
              </a:lnSpc>
            </a:pPr>
            <a:r>
              <a:rPr lang="zh-CN" altLang="en-US" sz="2000" b="1" dirty="0">
                <a:solidFill>
                  <a:schemeClr val="tx1">
                    <a:lumMod val="50000"/>
                    <a:lumOff val="50000"/>
                  </a:schemeClr>
                </a:solidFill>
                <a:cs typeface="+mn-ea"/>
                <a:sym typeface="+mn-lt"/>
              </a:rPr>
              <a:t>搜索指令与搜索技巧</a:t>
            </a:r>
          </a:p>
        </p:txBody>
      </p:sp>
      <p:cxnSp>
        <p:nvCxnSpPr>
          <p:cNvPr id="58" name="Straight Connector 187"/>
          <p:cNvCxnSpPr/>
          <p:nvPr/>
        </p:nvCxnSpPr>
        <p:spPr>
          <a:xfrm>
            <a:off x="1162073" y="1223902"/>
            <a:ext cx="1897759" cy="1"/>
          </a:xfrm>
          <a:prstGeom prst="line">
            <a:avLst/>
          </a:prstGeom>
          <a:ln w="12700">
            <a:solidFill>
              <a:srgbClr val="2C3460"/>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p:nvPr/>
        </p:nvSpPr>
        <p:spPr bwMode="auto">
          <a:xfrm>
            <a:off x="-14288" y="36909"/>
            <a:ext cx="9186863" cy="3671888"/>
          </a:xfrm>
          <a:prstGeom prst="rect">
            <a:avLst/>
          </a:prstGeom>
          <a:solidFill>
            <a:srgbClr val="063D54"/>
          </a:solidFill>
          <a:ln>
            <a:noFill/>
          </a:ln>
        </p:spPr>
        <p:txBody>
          <a:bodyPr lIns="0" tIns="0" rIns="0" bIns="0"/>
          <a:lstStyle/>
          <a:p>
            <a:endParaRPr lang="en-US" sz="2000" dirty="0">
              <a:cs typeface="+mn-ea"/>
              <a:sym typeface="+mn-lt"/>
            </a:endParaRPr>
          </a:p>
        </p:txBody>
      </p:sp>
      <p:pic>
        <p:nvPicPr>
          <p:cNvPr id="22531" name="Picture 3"/>
          <p:cNvPicPr>
            <a:picLocks noChangeAspect="1" noChangeArrowheads="1"/>
          </p:cNvPicPr>
          <p:nvPr/>
        </p:nvPicPr>
        <p:blipFill>
          <a:blip r:embed="rId3" cstate="print"/>
          <a:srcRect/>
          <a:stretch>
            <a:fillRect/>
          </a:stretch>
        </p:blipFill>
        <p:spPr bwMode="auto">
          <a:xfrm>
            <a:off x="251520" y="123478"/>
            <a:ext cx="633413" cy="633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nvGrpSpPr>
          <p:cNvPr id="5" name="Group 10"/>
          <p:cNvGrpSpPr/>
          <p:nvPr/>
        </p:nvGrpSpPr>
        <p:grpSpPr bwMode="auto">
          <a:xfrm rot="2700000">
            <a:off x="1928813" y="485775"/>
            <a:ext cx="1628775" cy="864394"/>
            <a:chOff x="0" y="0"/>
            <a:chExt cx="2736" cy="1452"/>
          </a:xfrm>
        </p:grpSpPr>
        <p:sp>
          <p:nvSpPr>
            <p:cNvPr id="22539" name="Rectangle 11"/>
            <p:cNvSpPr/>
            <p:nvPr/>
          </p:nvSpPr>
          <p:spPr bwMode="auto">
            <a:xfrm>
              <a:off x="0" y="500"/>
              <a:ext cx="2736" cy="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ctr"/>
            <a:lstStyle/>
            <a:p>
              <a:pPr algn="l">
                <a:lnSpc>
                  <a:spcPct val="120000"/>
                </a:lnSpc>
              </a:pPr>
              <a:endParaRPr lang="en-US" sz="800" dirty="0">
                <a:solidFill>
                  <a:srgbClr val="000008"/>
                </a:solidFill>
                <a:cs typeface="+mn-ea"/>
                <a:sym typeface="+mn-lt"/>
              </a:endParaRPr>
            </a:p>
          </p:txBody>
        </p:sp>
        <p:sp>
          <p:nvSpPr>
            <p:cNvPr id="22540" name="Rectangle 12"/>
            <p:cNvSpPr/>
            <p:nvPr/>
          </p:nvSpPr>
          <p:spPr bwMode="auto">
            <a:xfrm>
              <a:off x="0" y="0"/>
              <a:ext cx="2736" cy="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ctr"/>
            <a:lstStyle/>
            <a:p>
              <a:pPr algn="l">
                <a:lnSpc>
                  <a:spcPct val="120000"/>
                </a:lnSpc>
              </a:pPr>
              <a:endParaRPr lang="en-US" sz="1300" dirty="0">
                <a:solidFill>
                  <a:srgbClr val="FFFFFF"/>
                </a:solidFill>
                <a:cs typeface="+mn-ea"/>
                <a:sym typeface="+mn-lt"/>
              </a:endParaRPr>
            </a:p>
          </p:txBody>
        </p:sp>
      </p:grpSp>
      <p:sp>
        <p:nvSpPr>
          <p:cNvPr id="22542" name="Line 14"/>
          <p:cNvSpPr>
            <a:spLocks noChangeShapeType="1"/>
          </p:cNvSpPr>
          <p:nvPr/>
        </p:nvSpPr>
        <p:spPr bwMode="auto">
          <a:xfrm rot="10800000" flipH="1">
            <a:off x="8190906" y="3661172"/>
            <a:ext cx="981670" cy="0"/>
          </a:xfrm>
          <a:prstGeom prst="line">
            <a:avLst/>
          </a:prstGeom>
          <a:noFill/>
          <a:ln w="12700" cap="rnd">
            <a:solidFill>
              <a:srgbClr val="FFFFFF"/>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dirty="0">
              <a:cs typeface="+mn-ea"/>
              <a:sym typeface="+mn-lt"/>
            </a:endParaRPr>
          </a:p>
        </p:txBody>
      </p:sp>
      <p:sp>
        <p:nvSpPr>
          <p:cNvPr id="2" name="文本框 1"/>
          <p:cNvSpPr txBox="1"/>
          <p:nvPr/>
        </p:nvSpPr>
        <p:spPr>
          <a:xfrm>
            <a:off x="1038046" y="233015"/>
            <a:ext cx="1770356" cy="415498"/>
          </a:xfrm>
          <a:prstGeom prst="rect">
            <a:avLst/>
          </a:prstGeom>
          <a:noFill/>
        </p:spPr>
        <p:txBody>
          <a:bodyPr wrap="none" lIns="68580" tIns="34290" rIns="68580" bIns="34290" rtlCol="0" anchor="t">
            <a:spAutoFit/>
          </a:bodyPr>
          <a:lstStyle/>
          <a:p>
            <a:pPr>
              <a:lnSpc>
                <a:spcPts val="2700"/>
              </a:lnSpc>
            </a:pPr>
            <a:r>
              <a:rPr lang="en-US" altLang="zh-CN" b="1" dirty="0" smtClean="0">
                <a:solidFill>
                  <a:schemeClr val="bg1"/>
                </a:solidFill>
                <a:latin typeface="+mn-ea"/>
                <a:cs typeface="+mn-ea"/>
                <a:sym typeface="+mn-lt"/>
              </a:rPr>
              <a:t>1.1.1 </a:t>
            </a:r>
            <a:r>
              <a:rPr lang="zh-CN" altLang="en-US" b="1" dirty="0">
                <a:solidFill>
                  <a:schemeClr val="bg1"/>
                </a:solidFill>
                <a:latin typeface="+mn-ea"/>
                <a:cs typeface="+mn-ea"/>
                <a:sym typeface="+mn-lt"/>
              </a:rPr>
              <a:t>搜索指令</a:t>
            </a:r>
          </a:p>
        </p:txBody>
      </p:sp>
      <p:pic>
        <p:nvPicPr>
          <p:cNvPr id="3" name="图片 2" descr="屏幕快照 2019-09-22 上午9.41.27"/>
          <p:cNvPicPr>
            <a:picLocks noChangeAspect="1"/>
          </p:cNvPicPr>
          <p:nvPr/>
        </p:nvPicPr>
        <p:blipFill>
          <a:blip r:embed="rId4" cstate="print"/>
          <a:stretch>
            <a:fillRect/>
          </a:stretch>
        </p:blipFill>
        <p:spPr>
          <a:xfrm>
            <a:off x="951130" y="756891"/>
            <a:ext cx="5678329" cy="2969419"/>
          </a:xfrm>
          <a:prstGeom prst="rect">
            <a:avLst/>
          </a:prstGeom>
        </p:spPr>
      </p:pic>
      <p:pic>
        <p:nvPicPr>
          <p:cNvPr id="4" name="图片 3" descr="屏幕快照 2019-09-22 上午9.50.45"/>
          <p:cNvPicPr>
            <a:picLocks noChangeAspect="1"/>
          </p:cNvPicPr>
          <p:nvPr/>
        </p:nvPicPr>
        <p:blipFill>
          <a:blip r:embed="rId5" cstate="print"/>
          <a:stretch>
            <a:fillRect/>
          </a:stretch>
        </p:blipFill>
        <p:spPr>
          <a:xfrm>
            <a:off x="884933" y="710112"/>
            <a:ext cx="6552724" cy="4534853"/>
          </a:xfrm>
          <a:prstGeom prst="rect">
            <a:avLst/>
          </a:prstGeom>
        </p:spPr>
      </p:pic>
      <p:pic>
        <p:nvPicPr>
          <p:cNvPr id="8" name="图片 7" descr="屏幕快照 2019-09-22 上午9.59.50"/>
          <p:cNvPicPr>
            <a:picLocks noChangeAspect="1"/>
          </p:cNvPicPr>
          <p:nvPr/>
        </p:nvPicPr>
        <p:blipFill>
          <a:blip r:embed="rId6" cstate="print"/>
          <a:stretch>
            <a:fillRect/>
          </a:stretch>
        </p:blipFill>
        <p:spPr>
          <a:xfrm>
            <a:off x="879253" y="714858"/>
            <a:ext cx="6475571" cy="4325303"/>
          </a:xfrm>
          <a:prstGeom prst="rect">
            <a:avLst/>
          </a:prstGeom>
        </p:spPr>
      </p:pic>
      <p:pic>
        <p:nvPicPr>
          <p:cNvPr id="9" name="图片 8" descr="屏幕快照 2019-09-22 上午10.00.18"/>
          <p:cNvPicPr>
            <a:picLocks noChangeAspect="1"/>
          </p:cNvPicPr>
          <p:nvPr/>
        </p:nvPicPr>
        <p:blipFill>
          <a:blip r:embed="rId7" cstate="print"/>
          <a:stretch>
            <a:fillRect/>
          </a:stretch>
        </p:blipFill>
        <p:spPr>
          <a:xfrm>
            <a:off x="896368" y="648512"/>
            <a:ext cx="6401276" cy="4882039"/>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32" fill="hold" grpId="0" nodeType="clickEffect">
                                  <p:stCondLst>
                                    <p:cond delay="0"/>
                                  </p:stCondLst>
                                  <p:iterate type="lt">
                                    <p:tmPct val="100000"/>
                                  </p:iterate>
                                  <p:childTnLst>
                                    <p:set>
                                      <p:cBhvr>
                                        <p:cTn id="6" dur="1" fill="hold">
                                          <p:stCondLst>
                                            <p:cond delay="0"/>
                                          </p:stCondLst>
                                        </p:cTn>
                                        <p:tgtEl>
                                          <p:spTgt spid="22530"/>
                                        </p:tgtEl>
                                        <p:attrNameLst>
                                          <p:attrName>style.visibility</p:attrName>
                                        </p:attrNameLst>
                                      </p:cBhvr>
                                      <p:to>
                                        <p:strVal val="visible"/>
                                      </p:to>
                                    </p:set>
                                    <p:anim calcmode="lin" valueType="num">
                                      <p:cBhvr>
                                        <p:cTn id="7" dur="75" fill="hold"/>
                                        <p:tgtEl>
                                          <p:spTgt spid="22530"/>
                                        </p:tgtEl>
                                        <p:attrNameLst>
                                          <p:attrName>ppt_w</p:attrName>
                                        </p:attrNameLst>
                                      </p:cBhvr>
                                      <p:tavLst>
                                        <p:tav tm="0">
                                          <p:val>
                                            <p:strVal val="4*#ppt_w"/>
                                          </p:val>
                                        </p:tav>
                                        <p:tav tm="100000">
                                          <p:val>
                                            <p:strVal val="#ppt_w"/>
                                          </p:val>
                                        </p:tav>
                                      </p:tavLst>
                                    </p:anim>
                                    <p:anim calcmode="lin" valueType="num">
                                      <p:cBhvr>
                                        <p:cTn id="8" dur="75" fill="hold"/>
                                        <p:tgtEl>
                                          <p:spTgt spid="22530"/>
                                        </p:tgtEl>
                                        <p:attrNameLst>
                                          <p:attrName>ppt_h</p:attrName>
                                        </p:attrNameLst>
                                      </p:cBhvr>
                                      <p:tavLst>
                                        <p:tav tm="0">
                                          <p:val>
                                            <p:strVal val="4*#ppt_h"/>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nodeType="clickEffect">
                                  <p:stCondLst>
                                    <p:cond delay="0"/>
                                  </p:stCondLst>
                                  <p:childTnLst>
                                    <p:set>
                                      <p:cBhvr>
                                        <p:cTn id="12" dur="1" fill="hold">
                                          <p:stCondLst>
                                            <p:cond delay="0"/>
                                          </p:stCondLst>
                                        </p:cTn>
                                        <p:tgtEl>
                                          <p:spTgt spid="22531"/>
                                        </p:tgtEl>
                                        <p:attrNameLst>
                                          <p:attrName>style.visibility</p:attrName>
                                        </p:attrNameLst>
                                      </p:cBhvr>
                                      <p:to>
                                        <p:strVal val="visible"/>
                                      </p:to>
                                    </p:set>
                                    <p:anim calcmode="lin" valueType="num">
                                      <p:cBhvr>
                                        <p:cTn id="13" dur="500" fill="hold"/>
                                        <p:tgtEl>
                                          <p:spTgt spid="22531"/>
                                        </p:tgtEl>
                                        <p:attrNameLst>
                                          <p:attrName>ppt_w</p:attrName>
                                        </p:attrNameLst>
                                      </p:cBhvr>
                                      <p:tavLst>
                                        <p:tav tm="0">
                                          <p:val>
                                            <p:fltVal val="0"/>
                                          </p:val>
                                        </p:tav>
                                        <p:tav tm="100000">
                                          <p:val>
                                            <p:strVal val="#ppt_w"/>
                                          </p:val>
                                        </p:tav>
                                      </p:tavLst>
                                    </p:anim>
                                    <p:anim calcmode="lin" valueType="num">
                                      <p:cBhvr>
                                        <p:cTn id="14" dur="500" fill="hold"/>
                                        <p:tgtEl>
                                          <p:spTgt spid="22531"/>
                                        </p:tgtEl>
                                        <p:attrNameLst>
                                          <p:attrName>ppt_h</p:attrName>
                                        </p:attrNameLst>
                                      </p:cBhvr>
                                      <p:tavLst>
                                        <p:tav tm="0">
                                          <p:val>
                                            <p:fltVal val="0"/>
                                          </p:val>
                                        </p:tav>
                                        <p:tav tm="100000">
                                          <p:val>
                                            <p:strVal val="#ppt_h"/>
                                          </p:val>
                                        </p:tav>
                                      </p:tavLst>
                                    </p:anim>
                                  </p:childTnLst>
                                </p:cTn>
                              </p:par>
                            </p:childTnLst>
                          </p:cTn>
                        </p:par>
                        <p:par>
                          <p:cTn id="15" fill="hold">
                            <p:stCondLst>
                              <p:cond delay="500"/>
                            </p:stCondLst>
                            <p:childTnLst>
                              <p:par>
                                <p:cTn id="16" presetID="22" presetClass="entr" presetSubtype="8" fill="hold" nodeType="afterEffect">
                                  <p:stCondLst>
                                    <p:cond delay="300"/>
                                  </p:stCondLst>
                                  <p:childTnLst>
                                    <p:set>
                                      <p:cBhvr>
                                        <p:cTn id="17" dur="1" fill="hold">
                                          <p:stCondLst>
                                            <p:cond delay="0"/>
                                          </p:stCondLst>
                                        </p:cTn>
                                        <p:tgtEl>
                                          <p:spTgt spid="5"/>
                                        </p:tgtEl>
                                        <p:attrNameLst>
                                          <p:attrName>style.visibility</p:attrName>
                                        </p:attrNameLst>
                                      </p:cBhvr>
                                      <p:to>
                                        <p:strVal val="visible"/>
                                      </p:to>
                                    </p:set>
                                    <p:animEffect transition="in" filter="wipe(left)">
                                      <p:cBhvr>
                                        <p:cTn id="18" dur="500"/>
                                        <p:tgtEl>
                                          <p:spTgt spid="5"/>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nodeType="click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blinds(horizontal)">
                                      <p:cBhvr>
                                        <p:cTn id="23" dur="500"/>
                                        <p:tgtEl>
                                          <p:spTgt spid="3"/>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xit" presetSubtype="10" fill="hold" nodeType="clickEffect">
                                  <p:stCondLst>
                                    <p:cond delay="0"/>
                                  </p:stCondLst>
                                  <p:childTnLst>
                                    <p:animEffect transition="out" filter="blinds(horizontal)">
                                      <p:cBhvr>
                                        <p:cTn id="27" dur="500"/>
                                        <p:tgtEl>
                                          <p:spTgt spid="3"/>
                                        </p:tgtEl>
                                      </p:cBhvr>
                                    </p:animEffect>
                                    <p:set>
                                      <p:cBhvr>
                                        <p:cTn id="28" dur="1" fill="hold">
                                          <p:stCondLst>
                                            <p:cond delay="499"/>
                                          </p:stCondLst>
                                        </p:cTn>
                                        <p:tgtEl>
                                          <p:spTgt spid="3"/>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nodeType="clickEffect">
                                  <p:stCondLst>
                                    <p:cond delay="0"/>
                                  </p:stCondLst>
                                  <p:childTnLst>
                                    <p:set>
                                      <p:cBhvr>
                                        <p:cTn id="32" dur="1" fill="hold">
                                          <p:stCondLst>
                                            <p:cond delay="0"/>
                                          </p:stCondLst>
                                        </p:cTn>
                                        <p:tgtEl>
                                          <p:spTgt spid="4"/>
                                        </p:tgtEl>
                                        <p:attrNameLst>
                                          <p:attrName>style.visibility</p:attrName>
                                        </p:attrNameLst>
                                      </p:cBhvr>
                                      <p:to>
                                        <p:strVal val="visible"/>
                                      </p:to>
                                    </p:set>
                                    <p:animEffect transition="in" filter="blinds(horizontal)">
                                      <p:cBhvr>
                                        <p:cTn id="33" dur="500"/>
                                        <p:tgtEl>
                                          <p:spTgt spid="4"/>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xit" presetSubtype="10" fill="hold" nodeType="clickEffect">
                                  <p:stCondLst>
                                    <p:cond delay="0"/>
                                  </p:stCondLst>
                                  <p:childTnLst>
                                    <p:animEffect transition="out" filter="blinds(horizontal)">
                                      <p:cBhvr>
                                        <p:cTn id="37" dur="500"/>
                                        <p:tgtEl>
                                          <p:spTgt spid="4"/>
                                        </p:tgtEl>
                                      </p:cBhvr>
                                    </p:animEffect>
                                    <p:set>
                                      <p:cBhvr>
                                        <p:cTn id="38" dur="1" fill="hold">
                                          <p:stCondLst>
                                            <p:cond delay="499"/>
                                          </p:stCondLst>
                                        </p:cTn>
                                        <p:tgtEl>
                                          <p:spTgt spid="4"/>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3" presetClass="entr" presetSubtype="10" fill="hold" nodeType="clickEffect">
                                  <p:stCondLst>
                                    <p:cond delay="0"/>
                                  </p:stCondLst>
                                  <p:childTnLst>
                                    <p:set>
                                      <p:cBhvr>
                                        <p:cTn id="42" dur="1" fill="hold">
                                          <p:stCondLst>
                                            <p:cond delay="0"/>
                                          </p:stCondLst>
                                        </p:cTn>
                                        <p:tgtEl>
                                          <p:spTgt spid="8"/>
                                        </p:tgtEl>
                                        <p:attrNameLst>
                                          <p:attrName>style.visibility</p:attrName>
                                        </p:attrNameLst>
                                      </p:cBhvr>
                                      <p:to>
                                        <p:strVal val="visible"/>
                                      </p:to>
                                    </p:set>
                                    <p:animEffect transition="in" filter="blinds(horizontal)">
                                      <p:cBhvr>
                                        <p:cTn id="43" dur="500"/>
                                        <p:tgtEl>
                                          <p:spTgt spid="8"/>
                                        </p:tgtEl>
                                      </p:cBhvr>
                                    </p:animEffect>
                                  </p:childTnLst>
                                </p:cTn>
                              </p:par>
                            </p:childTnLst>
                          </p:cTn>
                        </p:par>
                      </p:childTnLst>
                    </p:cTn>
                  </p:par>
                  <p:par>
                    <p:cTn id="44" fill="hold">
                      <p:stCondLst>
                        <p:cond delay="indefinite"/>
                      </p:stCondLst>
                      <p:childTnLst>
                        <p:par>
                          <p:cTn id="45" fill="hold">
                            <p:stCondLst>
                              <p:cond delay="0"/>
                            </p:stCondLst>
                            <p:childTnLst>
                              <p:par>
                                <p:cTn id="46" presetID="2" presetClass="exit" presetSubtype="4" fill="hold" nodeType="clickEffect">
                                  <p:stCondLst>
                                    <p:cond delay="0"/>
                                  </p:stCondLst>
                                  <p:childTnLst>
                                    <p:anim calcmode="lin" valueType="num">
                                      <p:cBhvr additive="base">
                                        <p:cTn id="47" dur="500"/>
                                        <p:tgtEl>
                                          <p:spTgt spid="8"/>
                                        </p:tgtEl>
                                        <p:attrNameLst>
                                          <p:attrName>ppt_x</p:attrName>
                                        </p:attrNameLst>
                                      </p:cBhvr>
                                      <p:tavLst>
                                        <p:tav tm="0">
                                          <p:val>
                                            <p:strVal val="ppt_x"/>
                                          </p:val>
                                        </p:tav>
                                        <p:tav tm="100000">
                                          <p:val>
                                            <p:strVal val="ppt_x"/>
                                          </p:val>
                                        </p:tav>
                                      </p:tavLst>
                                    </p:anim>
                                    <p:anim calcmode="lin" valueType="num">
                                      <p:cBhvr additive="base">
                                        <p:cTn id="48" dur="500"/>
                                        <p:tgtEl>
                                          <p:spTgt spid="8"/>
                                        </p:tgtEl>
                                        <p:attrNameLst>
                                          <p:attrName>ppt_y</p:attrName>
                                        </p:attrNameLst>
                                      </p:cBhvr>
                                      <p:tavLst>
                                        <p:tav tm="0">
                                          <p:val>
                                            <p:strVal val="ppt_y"/>
                                          </p:val>
                                        </p:tav>
                                        <p:tav tm="100000">
                                          <p:val>
                                            <p:strVal val="1+ppt_h/2"/>
                                          </p:val>
                                        </p:tav>
                                      </p:tavLst>
                                    </p:anim>
                                    <p:set>
                                      <p:cBhvr>
                                        <p:cTn id="49" dur="1" fill="hold">
                                          <p:stCondLst>
                                            <p:cond delay="499"/>
                                          </p:stCondLst>
                                        </p:cTn>
                                        <p:tgtEl>
                                          <p:spTgt spid="8"/>
                                        </p:tgtEl>
                                        <p:attrNameLst>
                                          <p:attrName>style.visibility</p:attrName>
                                        </p:attrNameLst>
                                      </p:cBhvr>
                                      <p:to>
                                        <p:strVal val="hidden"/>
                                      </p:to>
                                    </p:set>
                                  </p:childTnLst>
                                </p:cTn>
                              </p:par>
                            </p:childTnLst>
                          </p:cTn>
                        </p:par>
                      </p:childTnLst>
                    </p:cTn>
                  </p:par>
                  <p:par>
                    <p:cTn id="50" fill="hold">
                      <p:stCondLst>
                        <p:cond delay="indefinite"/>
                      </p:stCondLst>
                      <p:childTnLst>
                        <p:par>
                          <p:cTn id="51" fill="hold">
                            <p:stCondLst>
                              <p:cond delay="0"/>
                            </p:stCondLst>
                            <p:childTnLst>
                              <p:par>
                                <p:cTn id="52" presetID="3" presetClass="entr" presetSubtype="10" fill="hold" nodeType="clickEffect">
                                  <p:stCondLst>
                                    <p:cond delay="0"/>
                                  </p:stCondLst>
                                  <p:childTnLst>
                                    <p:set>
                                      <p:cBhvr>
                                        <p:cTn id="53" dur="1" fill="hold">
                                          <p:stCondLst>
                                            <p:cond delay="0"/>
                                          </p:stCondLst>
                                        </p:cTn>
                                        <p:tgtEl>
                                          <p:spTgt spid="9"/>
                                        </p:tgtEl>
                                        <p:attrNameLst>
                                          <p:attrName>style.visibility</p:attrName>
                                        </p:attrNameLst>
                                      </p:cBhvr>
                                      <p:to>
                                        <p:strVal val="visible"/>
                                      </p:to>
                                    </p:set>
                                    <p:animEffect transition="in" filter="blinds(horizontal)">
                                      <p:cBhvr>
                                        <p:cTn id="54" dur="500"/>
                                        <p:tgtEl>
                                          <p:spTgt spid="9"/>
                                        </p:tgtEl>
                                      </p:cBhvr>
                                    </p:animEffect>
                                  </p:childTnLst>
                                </p:cTn>
                              </p:par>
                            </p:childTnLst>
                          </p:cTn>
                        </p:par>
                      </p:childTnLst>
                    </p:cTn>
                  </p:par>
                  <p:par>
                    <p:cTn id="55" fill="hold">
                      <p:stCondLst>
                        <p:cond delay="indefinite"/>
                      </p:stCondLst>
                      <p:childTnLst>
                        <p:par>
                          <p:cTn id="56" fill="hold">
                            <p:stCondLst>
                              <p:cond delay="0"/>
                            </p:stCondLst>
                            <p:childTnLst>
                              <p:par>
                                <p:cTn id="57" presetID="3" presetClass="exit" presetSubtype="10" fill="hold" nodeType="clickEffect">
                                  <p:stCondLst>
                                    <p:cond delay="0"/>
                                  </p:stCondLst>
                                  <p:childTnLst>
                                    <p:animEffect transition="out" filter="blinds(horizontal)">
                                      <p:cBhvr>
                                        <p:cTn id="58" dur="500"/>
                                        <p:tgtEl>
                                          <p:spTgt spid="9"/>
                                        </p:tgtEl>
                                      </p:cBhvr>
                                    </p:animEffect>
                                    <p:set>
                                      <p:cBhvr>
                                        <p:cTn id="59"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30" grpId="0" bldLvl="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p:nvPr/>
        </p:nvSpPr>
        <p:spPr bwMode="auto">
          <a:xfrm>
            <a:off x="-14288" y="36909"/>
            <a:ext cx="9186863" cy="3671888"/>
          </a:xfrm>
          <a:prstGeom prst="rect">
            <a:avLst/>
          </a:prstGeom>
          <a:solidFill>
            <a:srgbClr val="063D54"/>
          </a:solidFill>
          <a:ln>
            <a:noFill/>
          </a:ln>
        </p:spPr>
        <p:txBody>
          <a:bodyPr lIns="0" tIns="0" rIns="0" bIns="0"/>
          <a:lstStyle/>
          <a:p>
            <a:endParaRPr lang="en-US" dirty="0">
              <a:cs typeface="+mn-ea"/>
              <a:sym typeface="+mn-lt"/>
            </a:endParaRPr>
          </a:p>
        </p:txBody>
      </p:sp>
      <p:pic>
        <p:nvPicPr>
          <p:cNvPr id="22531" name="Picture 3"/>
          <p:cNvPicPr>
            <a:picLocks noChangeAspect="1" noChangeArrowheads="1"/>
          </p:cNvPicPr>
          <p:nvPr/>
        </p:nvPicPr>
        <p:blipFill>
          <a:blip r:embed="rId3" cstate="print"/>
          <a:srcRect/>
          <a:stretch>
            <a:fillRect/>
          </a:stretch>
        </p:blipFill>
        <p:spPr bwMode="auto">
          <a:xfrm>
            <a:off x="251520" y="123478"/>
            <a:ext cx="633413" cy="633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nvGrpSpPr>
          <p:cNvPr id="3" name="Group 10"/>
          <p:cNvGrpSpPr/>
          <p:nvPr/>
        </p:nvGrpSpPr>
        <p:grpSpPr bwMode="auto">
          <a:xfrm rot="2700000">
            <a:off x="1928813" y="485775"/>
            <a:ext cx="1628775" cy="864394"/>
            <a:chOff x="0" y="0"/>
            <a:chExt cx="2736" cy="1452"/>
          </a:xfrm>
        </p:grpSpPr>
        <p:sp>
          <p:nvSpPr>
            <p:cNvPr id="22539" name="Rectangle 11"/>
            <p:cNvSpPr/>
            <p:nvPr/>
          </p:nvSpPr>
          <p:spPr bwMode="auto">
            <a:xfrm>
              <a:off x="0" y="500"/>
              <a:ext cx="2736" cy="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ctr"/>
            <a:lstStyle/>
            <a:p>
              <a:pPr algn="l">
                <a:lnSpc>
                  <a:spcPct val="120000"/>
                </a:lnSpc>
              </a:pPr>
              <a:endParaRPr lang="en-US" sz="800" dirty="0">
                <a:solidFill>
                  <a:srgbClr val="000008"/>
                </a:solidFill>
                <a:cs typeface="+mn-ea"/>
                <a:sym typeface="+mn-lt"/>
              </a:endParaRPr>
            </a:p>
          </p:txBody>
        </p:sp>
        <p:sp>
          <p:nvSpPr>
            <p:cNvPr id="22540" name="Rectangle 12"/>
            <p:cNvSpPr/>
            <p:nvPr/>
          </p:nvSpPr>
          <p:spPr bwMode="auto">
            <a:xfrm>
              <a:off x="0" y="0"/>
              <a:ext cx="2736" cy="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ctr"/>
            <a:lstStyle/>
            <a:p>
              <a:pPr algn="l">
                <a:lnSpc>
                  <a:spcPct val="120000"/>
                </a:lnSpc>
              </a:pPr>
              <a:endParaRPr lang="en-US" sz="1300" dirty="0">
                <a:solidFill>
                  <a:srgbClr val="FFFFFF"/>
                </a:solidFill>
                <a:cs typeface="+mn-ea"/>
                <a:sym typeface="+mn-lt"/>
              </a:endParaRPr>
            </a:p>
          </p:txBody>
        </p:sp>
      </p:grpSp>
      <p:sp>
        <p:nvSpPr>
          <p:cNvPr id="22542" name="Line 14"/>
          <p:cNvSpPr>
            <a:spLocks noChangeShapeType="1"/>
          </p:cNvSpPr>
          <p:nvPr/>
        </p:nvSpPr>
        <p:spPr bwMode="auto">
          <a:xfrm rot="10800000" flipH="1">
            <a:off x="8190906" y="3661172"/>
            <a:ext cx="981670" cy="0"/>
          </a:xfrm>
          <a:prstGeom prst="line">
            <a:avLst/>
          </a:prstGeom>
          <a:noFill/>
          <a:ln w="12700" cap="rnd">
            <a:solidFill>
              <a:srgbClr val="FFFFFF"/>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dirty="0">
              <a:cs typeface="+mn-ea"/>
              <a:sym typeface="+mn-lt"/>
            </a:endParaRPr>
          </a:p>
        </p:txBody>
      </p:sp>
      <p:sp>
        <p:nvSpPr>
          <p:cNvPr id="2" name="文本框 1"/>
          <p:cNvSpPr txBox="1"/>
          <p:nvPr/>
        </p:nvSpPr>
        <p:spPr>
          <a:xfrm>
            <a:off x="1038046" y="233015"/>
            <a:ext cx="1949893" cy="415498"/>
          </a:xfrm>
          <a:prstGeom prst="rect">
            <a:avLst/>
          </a:prstGeom>
          <a:noFill/>
        </p:spPr>
        <p:txBody>
          <a:bodyPr wrap="none" lIns="68580" tIns="34290" rIns="68580" bIns="34290" rtlCol="0" anchor="t">
            <a:spAutoFit/>
          </a:bodyPr>
          <a:lstStyle/>
          <a:p>
            <a:pPr>
              <a:lnSpc>
                <a:spcPts val="2700"/>
              </a:lnSpc>
            </a:pPr>
            <a:r>
              <a:rPr lang="en-US" altLang="zh-CN" sz="2000" b="1" dirty="0" smtClean="0">
                <a:solidFill>
                  <a:schemeClr val="bg1"/>
                </a:solidFill>
                <a:latin typeface="+mn-ea"/>
                <a:cs typeface="+mn-ea"/>
                <a:sym typeface="+mn-lt"/>
              </a:rPr>
              <a:t>1.1.2 </a:t>
            </a:r>
            <a:r>
              <a:rPr lang="zh-CN" altLang="en-US" sz="2000" b="1" dirty="0">
                <a:solidFill>
                  <a:schemeClr val="bg1"/>
                </a:solidFill>
                <a:latin typeface="+mn-ea"/>
                <a:cs typeface="+mn-ea"/>
                <a:sym typeface="+mn-lt"/>
              </a:rPr>
              <a:t>图片搜索</a:t>
            </a:r>
          </a:p>
        </p:txBody>
      </p:sp>
      <p:pic>
        <p:nvPicPr>
          <p:cNvPr id="5" name="图片 4" descr="下载"/>
          <p:cNvPicPr>
            <a:picLocks noChangeAspect="1"/>
          </p:cNvPicPr>
          <p:nvPr/>
        </p:nvPicPr>
        <p:blipFill>
          <a:blip r:embed="rId4" cstate="print"/>
          <a:stretch>
            <a:fillRect/>
          </a:stretch>
        </p:blipFill>
        <p:spPr>
          <a:xfrm>
            <a:off x="1615916" y="1410652"/>
            <a:ext cx="6866573" cy="2271713"/>
          </a:xfrm>
          <a:prstGeom prst="rect">
            <a:avLst/>
          </a:prstGeom>
        </p:spPr>
      </p:pic>
      <p:pic>
        <p:nvPicPr>
          <p:cNvPr id="7" name="图片 6" descr="屏幕快照 2019-09-22 上午8.59.08"/>
          <p:cNvPicPr>
            <a:picLocks noChangeAspect="1"/>
          </p:cNvPicPr>
          <p:nvPr/>
        </p:nvPicPr>
        <p:blipFill>
          <a:blip r:embed="rId5" cstate="print"/>
          <a:stretch>
            <a:fillRect/>
          </a:stretch>
        </p:blipFill>
        <p:spPr>
          <a:xfrm>
            <a:off x="1547664" y="1275606"/>
            <a:ext cx="6500960" cy="3669924"/>
          </a:xfrm>
          <a:prstGeom prst="rect">
            <a:avLst/>
          </a:prstGeom>
        </p:spPr>
      </p:pic>
      <p:pic>
        <p:nvPicPr>
          <p:cNvPr id="11" name="图片 5" descr="屏幕快照 2019-09-22 上午8.59.23"/>
          <p:cNvPicPr>
            <a:picLocks noChangeAspect="1"/>
          </p:cNvPicPr>
          <p:nvPr/>
        </p:nvPicPr>
        <p:blipFill>
          <a:blip r:embed="rId6" cstate="print"/>
          <a:stretch>
            <a:fillRect/>
          </a:stretch>
        </p:blipFill>
        <p:spPr>
          <a:xfrm>
            <a:off x="1403648" y="1054246"/>
            <a:ext cx="7551294" cy="4112643"/>
          </a:xfrm>
          <a:prstGeom prst="rect">
            <a:avLst/>
          </a:prstGeom>
        </p:spPr>
      </p:pic>
      <p:sp>
        <p:nvSpPr>
          <p:cNvPr id="12" name="TextBox 11"/>
          <p:cNvSpPr txBox="1"/>
          <p:nvPr/>
        </p:nvSpPr>
        <p:spPr>
          <a:xfrm>
            <a:off x="1231180" y="716660"/>
            <a:ext cx="7584169" cy="307777"/>
          </a:xfrm>
          <a:prstGeom prst="rect">
            <a:avLst/>
          </a:prstGeom>
          <a:noFill/>
        </p:spPr>
        <p:txBody>
          <a:bodyPr wrap="square" rtlCol="0">
            <a:spAutoFit/>
          </a:bodyPr>
          <a:lstStyle/>
          <a:p>
            <a:pPr algn="just"/>
            <a:r>
              <a:rPr lang="zh-CN" altLang="en-US" sz="1400" b="1" dirty="0">
                <a:solidFill>
                  <a:schemeClr val="bg1"/>
                </a:solidFill>
              </a:rPr>
              <a:t>以图搜图</a:t>
            </a:r>
            <a:endParaRPr lang="en-US" sz="1400" b="1" dirty="0">
              <a:solidFill>
                <a:schemeClr val="bg1"/>
              </a:solidFill>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32" fill="hold" grpId="0" nodeType="clickEffect">
                                  <p:stCondLst>
                                    <p:cond delay="0"/>
                                  </p:stCondLst>
                                  <p:iterate type="lt">
                                    <p:tmPct val="100000"/>
                                  </p:iterate>
                                  <p:childTnLst>
                                    <p:set>
                                      <p:cBhvr>
                                        <p:cTn id="6" dur="1" fill="hold">
                                          <p:stCondLst>
                                            <p:cond delay="0"/>
                                          </p:stCondLst>
                                        </p:cTn>
                                        <p:tgtEl>
                                          <p:spTgt spid="22530"/>
                                        </p:tgtEl>
                                        <p:attrNameLst>
                                          <p:attrName>style.visibility</p:attrName>
                                        </p:attrNameLst>
                                      </p:cBhvr>
                                      <p:to>
                                        <p:strVal val="visible"/>
                                      </p:to>
                                    </p:set>
                                    <p:anim calcmode="lin" valueType="num">
                                      <p:cBhvr>
                                        <p:cTn id="7" dur="75" fill="hold"/>
                                        <p:tgtEl>
                                          <p:spTgt spid="22530"/>
                                        </p:tgtEl>
                                        <p:attrNameLst>
                                          <p:attrName>ppt_w</p:attrName>
                                        </p:attrNameLst>
                                      </p:cBhvr>
                                      <p:tavLst>
                                        <p:tav tm="0">
                                          <p:val>
                                            <p:strVal val="4*#ppt_w"/>
                                          </p:val>
                                        </p:tav>
                                        <p:tav tm="100000">
                                          <p:val>
                                            <p:strVal val="#ppt_w"/>
                                          </p:val>
                                        </p:tav>
                                      </p:tavLst>
                                    </p:anim>
                                    <p:anim calcmode="lin" valueType="num">
                                      <p:cBhvr>
                                        <p:cTn id="8" dur="75" fill="hold"/>
                                        <p:tgtEl>
                                          <p:spTgt spid="22530"/>
                                        </p:tgtEl>
                                        <p:attrNameLst>
                                          <p:attrName>ppt_h</p:attrName>
                                        </p:attrNameLst>
                                      </p:cBhvr>
                                      <p:tavLst>
                                        <p:tav tm="0">
                                          <p:val>
                                            <p:strVal val="4*#ppt_h"/>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nodeType="clickEffect">
                                  <p:stCondLst>
                                    <p:cond delay="0"/>
                                  </p:stCondLst>
                                  <p:childTnLst>
                                    <p:set>
                                      <p:cBhvr>
                                        <p:cTn id="12" dur="1" fill="hold">
                                          <p:stCondLst>
                                            <p:cond delay="0"/>
                                          </p:stCondLst>
                                        </p:cTn>
                                        <p:tgtEl>
                                          <p:spTgt spid="22531"/>
                                        </p:tgtEl>
                                        <p:attrNameLst>
                                          <p:attrName>style.visibility</p:attrName>
                                        </p:attrNameLst>
                                      </p:cBhvr>
                                      <p:to>
                                        <p:strVal val="visible"/>
                                      </p:to>
                                    </p:set>
                                    <p:anim calcmode="lin" valueType="num">
                                      <p:cBhvr>
                                        <p:cTn id="13" dur="500" fill="hold"/>
                                        <p:tgtEl>
                                          <p:spTgt spid="22531"/>
                                        </p:tgtEl>
                                        <p:attrNameLst>
                                          <p:attrName>ppt_w</p:attrName>
                                        </p:attrNameLst>
                                      </p:cBhvr>
                                      <p:tavLst>
                                        <p:tav tm="0">
                                          <p:val>
                                            <p:fltVal val="0"/>
                                          </p:val>
                                        </p:tav>
                                        <p:tav tm="100000">
                                          <p:val>
                                            <p:strVal val="#ppt_w"/>
                                          </p:val>
                                        </p:tav>
                                      </p:tavLst>
                                    </p:anim>
                                    <p:anim calcmode="lin" valueType="num">
                                      <p:cBhvr>
                                        <p:cTn id="14" dur="500" fill="hold"/>
                                        <p:tgtEl>
                                          <p:spTgt spid="22531"/>
                                        </p:tgtEl>
                                        <p:attrNameLst>
                                          <p:attrName>ppt_h</p:attrName>
                                        </p:attrNameLst>
                                      </p:cBhvr>
                                      <p:tavLst>
                                        <p:tav tm="0">
                                          <p:val>
                                            <p:fltVal val="0"/>
                                          </p:val>
                                        </p:tav>
                                        <p:tav tm="100000">
                                          <p:val>
                                            <p:strVal val="#ppt_h"/>
                                          </p:val>
                                        </p:tav>
                                      </p:tavLst>
                                    </p:anim>
                                  </p:childTnLst>
                                </p:cTn>
                              </p:par>
                            </p:childTnLst>
                          </p:cTn>
                        </p:par>
                        <p:par>
                          <p:cTn id="15" fill="hold">
                            <p:stCondLst>
                              <p:cond delay="500"/>
                            </p:stCondLst>
                            <p:childTnLst>
                              <p:par>
                                <p:cTn id="16" presetID="22" presetClass="entr" presetSubtype="8" fill="hold" nodeType="afterEffect">
                                  <p:stCondLst>
                                    <p:cond delay="300"/>
                                  </p:stCondLst>
                                  <p:childTnLst>
                                    <p:set>
                                      <p:cBhvr>
                                        <p:cTn id="17" dur="1" fill="hold">
                                          <p:stCondLst>
                                            <p:cond delay="0"/>
                                          </p:stCondLst>
                                        </p:cTn>
                                        <p:tgtEl>
                                          <p:spTgt spid="3"/>
                                        </p:tgtEl>
                                        <p:attrNameLst>
                                          <p:attrName>style.visibility</p:attrName>
                                        </p:attrNameLst>
                                      </p:cBhvr>
                                      <p:to>
                                        <p:strVal val="visible"/>
                                      </p:to>
                                    </p:set>
                                    <p:animEffect transition="in" filter="wipe(left)">
                                      <p:cBhvr>
                                        <p:cTn id="18" dur="500"/>
                                        <p:tgtEl>
                                          <p:spTgt spid="3"/>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blinds(horizontal)">
                                      <p:cBhvr>
                                        <p:cTn id="23" dur="500"/>
                                        <p:tgtEl>
                                          <p:spTgt spid="7"/>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xit" presetSubtype="10" fill="hold" nodeType="clickEffect">
                                  <p:stCondLst>
                                    <p:cond delay="0"/>
                                  </p:stCondLst>
                                  <p:childTnLst>
                                    <p:animEffect transition="out" filter="blinds(horizontal)">
                                      <p:cBhvr>
                                        <p:cTn id="27" dur="500"/>
                                        <p:tgtEl>
                                          <p:spTgt spid="7"/>
                                        </p:tgtEl>
                                      </p:cBhvr>
                                    </p:animEffect>
                                    <p:set>
                                      <p:cBhvr>
                                        <p:cTn id="28" dur="1" fill="hold">
                                          <p:stCondLst>
                                            <p:cond delay="499"/>
                                          </p:stCondLst>
                                        </p:cTn>
                                        <p:tgtEl>
                                          <p:spTgt spid="7"/>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nodeType="click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blinds(horizontal)">
                                      <p:cBhvr>
                                        <p:cTn id="33" dur="500"/>
                                        <p:tgtEl>
                                          <p:spTgt spid="11"/>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xit" presetSubtype="10" fill="hold" nodeType="clickEffect">
                                  <p:stCondLst>
                                    <p:cond delay="0"/>
                                  </p:stCondLst>
                                  <p:childTnLst>
                                    <p:animEffect transition="out" filter="blinds(horizontal)">
                                      <p:cBhvr>
                                        <p:cTn id="37" dur="500"/>
                                        <p:tgtEl>
                                          <p:spTgt spid="11"/>
                                        </p:tgtEl>
                                      </p:cBhvr>
                                    </p:animEffect>
                                    <p:set>
                                      <p:cBhvr>
                                        <p:cTn id="38" dur="1" fill="hold">
                                          <p:stCondLst>
                                            <p:cond delay="49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30" grpId="0" bldLvl="0" animBg="1"/>
    </p:bldLst>
  </p:timing>
</p:sld>
</file>

<file path=ppt/tags/tag1.xml><?xml version="1.0" encoding="utf-8"?>
<p:tagLst xmlns:a="http://schemas.openxmlformats.org/drawingml/2006/main" xmlns:r="http://schemas.openxmlformats.org/officeDocument/2006/relationships" xmlns:p="http://schemas.openxmlformats.org/presentationml/2006/main">
  <p:tag name="PA" val="v3.0.1"/>
</p:tagLst>
</file>

<file path=ppt/tags/tag10.xml><?xml version="1.0" encoding="utf-8"?>
<p:tagLst xmlns:a="http://schemas.openxmlformats.org/drawingml/2006/main" xmlns:r="http://schemas.openxmlformats.org/officeDocument/2006/relationships" xmlns:p="http://schemas.openxmlformats.org/presentationml/2006/main">
  <p:tag name="MH" val="20171015152015"/>
  <p:tag name="MH_LIBRARY" val="CONTENTS"/>
  <p:tag name="MH_TYPE" val="NUMBER"/>
  <p:tag name="ID" val="547146"/>
  <p:tag name="MH_ORDER" val="3"/>
  <p:tag name="PA" val="v3.2.0"/>
</p:tagLst>
</file>

<file path=ppt/tags/tag11.xml><?xml version="1.0" encoding="utf-8"?>
<p:tagLst xmlns:a="http://schemas.openxmlformats.org/drawingml/2006/main" xmlns:r="http://schemas.openxmlformats.org/officeDocument/2006/relationships" xmlns:p="http://schemas.openxmlformats.org/presentationml/2006/main">
  <p:tag name="MH" val="20171015153257"/>
  <p:tag name="MH_LIBRARY" val="GRAPHIC"/>
</p:tagLst>
</file>

<file path=ppt/tags/tag12.xml><?xml version="1.0" encoding="utf-8"?>
<p:tagLst xmlns:a="http://schemas.openxmlformats.org/drawingml/2006/main" xmlns:r="http://schemas.openxmlformats.org/officeDocument/2006/relationships" xmlns:p="http://schemas.openxmlformats.org/presentationml/2006/main">
  <p:tag name="MH" val="20171015153257"/>
  <p:tag name="MH_LIBRARY" val="GRAPHIC"/>
  <p:tag name="MH_ORDER" val="Rectangle 2"/>
  <p:tag name="PA" val="v3.2.0"/>
</p:tagLst>
</file>

<file path=ppt/tags/tag13.xml><?xml version="1.0" encoding="utf-8"?>
<p:tagLst xmlns:a="http://schemas.openxmlformats.org/drawingml/2006/main" xmlns:r="http://schemas.openxmlformats.org/officeDocument/2006/relationships" xmlns:p="http://schemas.openxmlformats.org/presentationml/2006/main">
  <p:tag name="MH" val="20171015153257"/>
  <p:tag name="MH_LIBRARY" val="GRAPHIC"/>
  <p:tag name="MH_ORDER" val="TextBox 3"/>
  <p:tag name="PA" val="v3.2.0"/>
</p:tagLst>
</file>

<file path=ppt/tags/tag14.xml><?xml version="1.0" encoding="utf-8"?>
<p:tagLst xmlns:a="http://schemas.openxmlformats.org/drawingml/2006/main" xmlns:r="http://schemas.openxmlformats.org/officeDocument/2006/relationships" xmlns:p="http://schemas.openxmlformats.org/presentationml/2006/main">
  <p:tag name="MH" val="20171015153257"/>
  <p:tag name="MH_LIBRARY" val="GRAPHIC"/>
  <p:tag name="MH_ORDER" val="TextBox 4"/>
  <p:tag name="PA" val="v3.2.0"/>
</p:tagLst>
</file>

<file path=ppt/tags/tag15.xml><?xml version="1.0" encoding="utf-8"?>
<p:tagLst xmlns:a="http://schemas.openxmlformats.org/drawingml/2006/main" xmlns:r="http://schemas.openxmlformats.org/officeDocument/2006/relationships" xmlns:p="http://schemas.openxmlformats.org/presentationml/2006/main">
  <p:tag name="MH" val="20171015153257"/>
  <p:tag name="MH_LIBRARY" val="GRAPHIC"/>
  <p:tag name="MH_ORDER" val="Straight Connector 9"/>
  <p:tag name="PA" val="v3.2.0"/>
</p:tagLst>
</file>

<file path=ppt/tags/tag16.xml><?xml version="1.0" encoding="utf-8"?>
<p:tagLst xmlns:a="http://schemas.openxmlformats.org/drawingml/2006/main" xmlns:r="http://schemas.openxmlformats.org/officeDocument/2006/relationships" xmlns:p="http://schemas.openxmlformats.org/presentationml/2006/main">
  <p:tag name="MH" val="20171015153257"/>
  <p:tag name="MH_LIBRARY" val="GRAPHIC"/>
  <p:tag name="MH_ORDER" val="Rectangle 1"/>
  <p:tag name="PA" val="v3.2.0"/>
</p:tagLst>
</file>

<file path=ppt/tags/tag17.xml><?xml version="1.0" encoding="utf-8"?>
<p:tagLst xmlns:a="http://schemas.openxmlformats.org/drawingml/2006/main" xmlns:r="http://schemas.openxmlformats.org/officeDocument/2006/relationships" xmlns:p="http://schemas.openxmlformats.org/presentationml/2006/main">
  <p:tag name="MH" val="20171015153257"/>
  <p:tag name="MH_LIBRARY" val="GRAPHIC"/>
</p:tagLst>
</file>

<file path=ppt/tags/tag18.xml><?xml version="1.0" encoding="utf-8"?>
<p:tagLst xmlns:a="http://schemas.openxmlformats.org/drawingml/2006/main" xmlns:r="http://schemas.openxmlformats.org/officeDocument/2006/relationships" xmlns:p="http://schemas.openxmlformats.org/presentationml/2006/main">
  <p:tag name="MH" val="20171015153257"/>
  <p:tag name="MH_LIBRARY" val="GRAPHIC"/>
  <p:tag name="MH_ORDER" val="Rectangle 2"/>
  <p:tag name="PA" val="v3.2.0"/>
</p:tagLst>
</file>

<file path=ppt/tags/tag19.xml><?xml version="1.0" encoding="utf-8"?>
<p:tagLst xmlns:a="http://schemas.openxmlformats.org/drawingml/2006/main" xmlns:r="http://schemas.openxmlformats.org/officeDocument/2006/relationships" xmlns:p="http://schemas.openxmlformats.org/presentationml/2006/main">
  <p:tag name="MH" val="20171015153257"/>
  <p:tag name="MH_LIBRARY" val="GRAPHIC"/>
  <p:tag name="MH_ORDER" val="TextBox 3"/>
  <p:tag name="PA" val="v3.2.0"/>
</p:tagLst>
</file>

<file path=ppt/tags/tag2.xml><?xml version="1.0" encoding="utf-8"?>
<p:tagLst xmlns:a="http://schemas.openxmlformats.org/drawingml/2006/main" xmlns:r="http://schemas.openxmlformats.org/officeDocument/2006/relationships" xmlns:p="http://schemas.openxmlformats.org/presentationml/2006/main">
  <p:tag name="MH" val="20171015152015"/>
  <p:tag name="MH_LIBRARY" val="CONTENTS"/>
  <p:tag name="MH_AUTOCOLOR" val="TRUE"/>
  <p:tag name="MH_TYPE" val="CONTENTS"/>
  <p:tag name="ID" val="547146"/>
</p:tagLst>
</file>

<file path=ppt/tags/tag20.xml><?xml version="1.0" encoding="utf-8"?>
<p:tagLst xmlns:a="http://schemas.openxmlformats.org/drawingml/2006/main" xmlns:r="http://schemas.openxmlformats.org/officeDocument/2006/relationships" xmlns:p="http://schemas.openxmlformats.org/presentationml/2006/main">
  <p:tag name="MH" val="20171015153257"/>
  <p:tag name="MH_LIBRARY" val="GRAPHIC"/>
  <p:tag name="MH_ORDER" val="TextBox 4"/>
  <p:tag name="PA" val="v3.2.0"/>
</p:tagLst>
</file>

<file path=ppt/tags/tag21.xml><?xml version="1.0" encoding="utf-8"?>
<p:tagLst xmlns:a="http://schemas.openxmlformats.org/drawingml/2006/main" xmlns:r="http://schemas.openxmlformats.org/officeDocument/2006/relationships" xmlns:p="http://schemas.openxmlformats.org/presentationml/2006/main">
  <p:tag name="MH" val="20171015153257"/>
  <p:tag name="MH_LIBRARY" val="GRAPHIC"/>
  <p:tag name="MH_ORDER" val="Straight Connector 9"/>
  <p:tag name="PA" val="v3.2.0"/>
</p:tagLst>
</file>

<file path=ppt/tags/tag22.xml><?xml version="1.0" encoding="utf-8"?>
<p:tagLst xmlns:a="http://schemas.openxmlformats.org/drawingml/2006/main" xmlns:r="http://schemas.openxmlformats.org/officeDocument/2006/relationships" xmlns:p="http://schemas.openxmlformats.org/presentationml/2006/main">
  <p:tag name="MH" val="20171015153257"/>
  <p:tag name="MH_LIBRARY" val="GRAPHIC"/>
  <p:tag name="MH_ORDER" val="Rectangle 1"/>
  <p:tag name="PA" val="v3.2.0"/>
</p:tagLst>
</file>

<file path=ppt/tags/tag23.xml><?xml version="1.0" encoding="utf-8"?>
<p:tagLst xmlns:a="http://schemas.openxmlformats.org/drawingml/2006/main" xmlns:r="http://schemas.openxmlformats.org/officeDocument/2006/relationships" xmlns:p="http://schemas.openxmlformats.org/presentationml/2006/main">
  <p:tag name="MH" val="20171015153257"/>
  <p:tag name="MH_LIBRARY" val="GRAPHIC"/>
</p:tagLst>
</file>

<file path=ppt/tags/tag24.xml><?xml version="1.0" encoding="utf-8"?>
<p:tagLst xmlns:a="http://schemas.openxmlformats.org/drawingml/2006/main" xmlns:r="http://schemas.openxmlformats.org/officeDocument/2006/relationships" xmlns:p="http://schemas.openxmlformats.org/presentationml/2006/main">
  <p:tag name="MH" val="20171015153257"/>
  <p:tag name="MH_LIBRARY" val="GRAPHIC"/>
  <p:tag name="MH_ORDER" val="Rectangle 2"/>
  <p:tag name="PA" val="v3.2.0"/>
</p:tagLst>
</file>

<file path=ppt/tags/tag25.xml><?xml version="1.0" encoding="utf-8"?>
<p:tagLst xmlns:a="http://schemas.openxmlformats.org/drawingml/2006/main" xmlns:r="http://schemas.openxmlformats.org/officeDocument/2006/relationships" xmlns:p="http://schemas.openxmlformats.org/presentationml/2006/main">
  <p:tag name="MH" val="20171015153257"/>
  <p:tag name="MH_LIBRARY" val="GRAPHIC"/>
  <p:tag name="MH_ORDER" val="TextBox 3"/>
  <p:tag name="PA" val="v3.2.0"/>
</p:tagLst>
</file>

<file path=ppt/tags/tag26.xml><?xml version="1.0" encoding="utf-8"?>
<p:tagLst xmlns:a="http://schemas.openxmlformats.org/drawingml/2006/main" xmlns:r="http://schemas.openxmlformats.org/officeDocument/2006/relationships" xmlns:p="http://schemas.openxmlformats.org/presentationml/2006/main">
  <p:tag name="MH" val="20171015153257"/>
  <p:tag name="MH_LIBRARY" val="GRAPHIC"/>
  <p:tag name="MH_ORDER" val="TextBox 4"/>
  <p:tag name="PA" val="v3.2.0"/>
</p:tagLst>
</file>

<file path=ppt/tags/tag27.xml><?xml version="1.0" encoding="utf-8"?>
<p:tagLst xmlns:a="http://schemas.openxmlformats.org/drawingml/2006/main" xmlns:r="http://schemas.openxmlformats.org/officeDocument/2006/relationships" xmlns:p="http://schemas.openxmlformats.org/presentationml/2006/main">
  <p:tag name="MH" val="20171015153257"/>
  <p:tag name="MH_LIBRARY" val="GRAPHIC"/>
  <p:tag name="MH_ORDER" val="Straight Connector 9"/>
  <p:tag name="PA" val="v3.2.0"/>
</p:tagLst>
</file>

<file path=ppt/tags/tag28.xml><?xml version="1.0" encoding="utf-8"?>
<p:tagLst xmlns:a="http://schemas.openxmlformats.org/drawingml/2006/main" xmlns:r="http://schemas.openxmlformats.org/officeDocument/2006/relationships" xmlns:p="http://schemas.openxmlformats.org/presentationml/2006/main">
  <p:tag name="MH" val="20171015153257"/>
  <p:tag name="MH_LIBRARY" val="GRAPHIC"/>
  <p:tag name="MH_ORDER" val="Rectangle 1"/>
  <p:tag name="PA" val="v3.2.0"/>
</p:tagLst>
</file>

<file path=ppt/tags/tag3.xml><?xml version="1.0" encoding="utf-8"?>
<p:tagLst xmlns:a="http://schemas.openxmlformats.org/drawingml/2006/main" xmlns:r="http://schemas.openxmlformats.org/officeDocument/2006/relationships" xmlns:p="http://schemas.openxmlformats.org/presentationml/2006/main">
  <p:tag name="MH" val="20171015152015"/>
  <p:tag name="MH_LIBRARY" val="CONTENTS"/>
  <p:tag name="MH_TYPE" val="OTHERS"/>
  <p:tag name="ID" val="547146"/>
  <p:tag name="PA" val="v3.2.0"/>
</p:tagLst>
</file>

<file path=ppt/tags/tag4.xml><?xml version="1.0" encoding="utf-8"?>
<p:tagLst xmlns:a="http://schemas.openxmlformats.org/drawingml/2006/main" xmlns:r="http://schemas.openxmlformats.org/officeDocument/2006/relationships" xmlns:p="http://schemas.openxmlformats.org/presentationml/2006/main">
  <p:tag name="MH" val="20171015152015"/>
  <p:tag name="MH_LIBRARY" val="CONTENTS"/>
  <p:tag name="MH_TYPE" val="OTHERS"/>
  <p:tag name="ID" val="547146"/>
  <p:tag name="PA" val="v3.2.0"/>
</p:tagLst>
</file>

<file path=ppt/tags/tag5.xml><?xml version="1.0" encoding="utf-8"?>
<p:tagLst xmlns:a="http://schemas.openxmlformats.org/drawingml/2006/main" xmlns:r="http://schemas.openxmlformats.org/officeDocument/2006/relationships" xmlns:p="http://schemas.openxmlformats.org/presentationml/2006/main">
  <p:tag name="MH" val="20171015152015"/>
  <p:tag name="MH_LIBRARY" val="CONTENTS"/>
  <p:tag name="MH_TYPE" val="ENTRY"/>
  <p:tag name="ID" val="547146"/>
  <p:tag name="MH_ORDER" val="1"/>
  <p:tag name="PA" val="v3.2.0"/>
</p:tagLst>
</file>

<file path=ppt/tags/tag6.xml><?xml version="1.0" encoding="utf-8"?>
<p:tagLst xmlns:a="http://schemas.openxmlformats.org/drawingml/2006/main" xmlns:r="http://schemas.openxmlformats.org/officeDocument/2006/relationships" xmlns:p="http://schemas.openxmlformats.org/presentationml/2006/main">
  <p:tag name="MH" val="20171015152015"/>
  <p:tag name="MH_LIBRARY" val="CONTENTS"/>
  <p:tag name="MH_TYPE" val="NUMBER"/>
  <p:tag name="ID" val="547146"/>
  <p:tag name="MH_ORDER" val="1"/>
  <p:tag name="PA" val="v3.2.0"/>
</p:tagLst>
</file>

<file path=ppt/tags/tag7.xml><?xml version="1.0" encoding="utf-8"?>
<p:tagLst xmlns:a="http://schemas.openxmlformats.org/drawingml/2006/main" xmlns:r="http://schemas.openxmlformats.org/officeDocument/2006/relationships" xmlns:p="http://schemas.openxmlformats.org/presentationml/2006/main">
  <p:tag name="MH" val="20171015152015"/>
  <p:tag name="MH_LIBRARY" val="CONTENTS"/>
  <p:tag name="MH_TYPE" val="ENTRY"/>
  <p:tag name="ID" val="547146"/>
  <p:tag name="MH_ORDER" val="2"/>
  <p:tag name="PA" val="v3.2.0"/>
</p:tagLst>
</file>

<file path=ppt/tags/tag8.xml><?xml version="1.0" encoding="utf-8"?>
<p:tagLst xmlns:a="http://schemas.openxmlformats.org/drawingml/2006/main" xmlns:r="http://schemas.openxmlformats.org/officeDocument/2006/relationships" xmlns:p="http://schemas.openxmlformats.org/presentationml/2006/main">
  <p:tag name="MH" val="20171015152015"/>
  <p:tag name="MH_LIBRARY" val="CONTENTS"/>
  <p:tag name="MH_TYPE" val="NUMBER"/>
  <p:tag name="ID" val="547146"/>
  <p:tag name="MH_ORDER" val="2"/>
  <p:tag name="PA" val="v3.2.0"/>
</p:tagLst>
</file>

<file path=ppt/tags/tag9.xml><?xml version="1.0" encoding="utf-8"?>
<p:tagLst xmlns:a="http://schemas.openxmlformats.org/drawingml/2006/main" xmlns:r="http://schemas.openxmlformats.org/officeDocument/2006/relationships" xmlns:p="http://schemas.openxmlformats.org/presentationml/2006/main">
  <p:tag name="MH" val="20171015152015"/>
  <p:tag name="MH_LIBRARY" val="CONTENTS"/>
  <p:tag name="MH_TYPE" val="ENTRY"/>
  <p:tag name="ID" val="547146"/>
  <p:tag name="MH_ORDER" val="3"/>
  <p:tag name="PA" val="v3.2.0"/>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2133</TotalTime>
  <Words>3241</Words>
  <Application>Microsoft Office PowerPoint</Application>
  <PresentationFormat>全屏显示(16:9)</PresentationFormat>
  <Paragraphs>258</Paragraphs>
  <Slides>47</Slides>
  <Notes>39</Notes>
  <HiddenSlides>0</HiddenSlides>
  <MMClips>0</MMClips>
  <ScaleCrop>false</ScaleCrop>
  <HeadingPairs>
    <vt:vector size="4" baseType="variant">
      <vt:variant>
        <vt:lpstr>主题</vt:lpstr>
      </vt:variant>
      <vt:variant>
        <vt:i4>1</vt:i4>
      </vt:variant>
      <vt:variant>
        <vt:lpstr>幻灯片标题</vt:lpstr>
      </vt:variant>
      <vt:variant>
        <vt:i4>47</vt:i4>
      </vt:variant>
    </vt:vector>
  </HeadingPairs>
  <TitlesOfParts>
    <vt:vector size="48" baseType="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lenovo</dc:creator>
  <cp:lastModifiedBy>孙于玲</cp:lastModifiedBy>
  <cp:revision>89</cp:revision>
  <dcterms:created xsi:type="dcterms:W3CDTF">2019-09-17T09:19:47Z</dcterms:created>
  <dcterms:modified xsi:type="dcterms:W3CDTF">2019-09-23T03:13:10Z</dcterms:modified>
</cp:coreProperties>
</file>